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301" r:id="rId3"/>
    <p:sldId id="328" r:id="rId4"/>
    <p:sldId id="369" r:id="rId5"/>
    <p:sldId id="372" r:id="rId6"/>
    <p:sldId id="370" r:id="rId7"/>
    <p:sldId id="371" r:id="rId8"/>
    <p:sldId id="373" r:id="rId9"/>
    <p:sldId id="374" r:id="rId10"/>
    <p:sldId id="375" r:id="rId11"/>
    <p:sldId id="376" r:id="rId12"/>
    <p:sldId id="377" r:id="rId13"/>
    <p:sldId id="378" r:id="rId14"/>
    <p:sldId id="379" r:id="rId15"/>
    <p:sldId id="380" r:id="rId16"/>
    <p:sldId id="381" r:id="rId17"/>
    <p:sldId id="388" r:id="rId18"/>
    <p:sldId id="382" r:id="rId19"/>
    <p:sldId id="385" r:id="rId20"/>
    <p:sldId id="387" r:id="rId21"/>
    <p:sldId id="386" r:id="rId22"/>
    <p:sldId id="384" r:id="rId23"/>
    <p:sldId id="358" r:id="rId24"/>
    <p:sldId id="389" r:id="rId25"/>
    <p:sldId id="390"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9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7DA9"/>
    <a:srgbClr val="3083A9"/>
    <a:srgbClr val="F4F4F4"/>
    <a:srgbClr val="778495"/>
    <a:srgbClr val="0B5F84"/>
    <a:srgbClr val="0F7DB2"/>
    <a:srgbClr val="107CAF"/>
    <a:srgbClr val="0E7DB5"/>
    <a:srgbClr val="DFDFDF"/>
    <a:srgbClr val="1A3C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0" d="100"/>
          <a:sy n="80" d="100"/>
        </p:scale>
        <p:origin x="754" y="62"/>
      </p:cViewPr>
      <p:guideLst>
        <p:guide orient="horz" pos="2115"/>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4072A3-A162-4B60-873C-ACF0713D33ED}" type="datetimeFigureOut">
              <a:rPr lang="zh-CN" altLang="en-US" smtClean="0"/>
              <a:t>2022/7/8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02492-8959-42E5-9161-4C9108C1721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D6A01-66A6-41DB-92CC-920FC3B03F6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D802492-8959-42E5-9161-4C9108C17210}" type="slidenum">
              <a:rPr lang="zh-CN" altLang="en-US" smtClean="0"/>
              <a:t>4</a:t>
            </a:fld>
            <a:endParaRPr lang="zh-CN" altLang="en-US"/>
          </a:p>
        </p:txBody>
      </p:sp>
    </p:spTree>
    <p:extLst>
      <p:ext uri="{BB962C8B-B14F-4D97-AF65-F5344CB8AC3E}">
        <p14:creationId xmlns:p14="http://schemas.microsoft.com/office/powerpoint/2010/main" val="2570090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5</a:t>
            </a:fld>
            <a:endParaRPr lang="zh-CN" altLang="en-US"/>
          </a:p>
        </p:txBody>
      </p:sp>
    </p:spTree>
    <p:extLst>
      <p:ext uri="{BB962C8B-B14F-4D97-AF65-F5344CB8AC3E}">
        <p14:creationId xmlns:p14="http://schemas.microsoft.com/office/powerpoint/2010/main" val="3614185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8</a:t>
            </a:fld>
            <a:endParaRPr lang="zh-CN" altLang="en-US"/>
          </a:p>
        </p:txBody>
      </p:sp>
    </p:spTree>
    <p:extLst>
      <p:ext uri="{BB962C8B-B14F-4D97-AF65-F5344CB8AC3E}">
        <p14:creationId xmlns:p14="http://schemas.microsoft.com/office/powerpoint/2010/main" val="3895304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19</a:t>
            </a:fld>
            <a:endParaRPr lang="zh-CN" altLang="en-US"/>
          </a:p>
        </p:txBody>
      </p:sp>
    </p:spTree>
    <p:extLst>
      <p:ext uri="{BB962C8B-B14F-4D97-AF65-F5344CB8AC3E}">
        <p14:creationId xmlns:p14="http://schemas.microsoft.com/office/powerpoint/2010/main" val="1389226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21</a:t>
            </a:fld>
            <a:endParaRPr lang="zh-CN" altLang="en-US"/>
          </a:p>
        </p:txBody>
      </p:sp>
    </p:spTree>
    <p:extLst>
      <p:ext uri="{BB962C8B-B14F-4D97-AF65-F5344CB8AC3E}">
        <p14:creationId xmlns:p14="http://schemas.microsoft.com/office/powerpoint/2010/main" val="952883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
        <p:nvSpPr>
          <p:cNvPr id="7" name="矩形 6">
            <a:extLst>
              <a:ext uri="{FF2B5EF4-FFF2-40B4-BE49-F238E27FC236}">
                <a16:creationId xmlns:a16="http://schemas.microsoft.com/office/drawing/2014/main" id="{75CFA454-F5A2-45E1-B95C-13E0D17B3879}"/>
              </a:ext>
            </a:extLst>
          </p:cNvPr>
          <p:cNvSpPr/>
          <p:nvPr userDrawn="1"/>
        </p:nvSpPr>
        <p:spPr>
          <a:xfrm>
            <a:off x="0" y="0"/>
            <a:ext cx="12192000" cy="6858000"/>
          </a:xfrm>
          <a:prstGeom prst="rect">
            <a:avLst/>
          </a:prstGeom>
          <a:gradFill>
            <a:gsLst>
              <a:gs pos="0">
                <a:srgbClr val="FFFFFF"/>
              </a:gs>
              <a:gs pos="100000">
                <a:schemeClr val="bg1">
                  <a:lumMod val="95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226E0CD-7849-4541-A328-C221229B49F6}"/>
              </a:ext>
            </a:extLst>
          </p:cNvPr>
          <p:cNvGrpSpPr/>
          <p:nvPr userDrawn="1"/>
        </p:nvGrpSpPr>
        <p:grpSpPr>
          <a:xfrm>
            <a:off x="425065" y="325953"/>
            <a:ext cx="508902" cy="396897"/>
            <a:chOff x="6468477" y="1576639"/>
            <a:chExt cx="555374" cy="433141"/>
          </a:xfrm>
        </p:grpSpPr>
        <p:sp>
          <p:nvSpPr>
            <p:cNvPr id="3" name="矩形 2">
              <a:extLst>
                <a:ext uri="{FF2B5EF4-FFF2-40B4-BE49-F238E27FC236}">
                  <a16:creationId xmlns:a16="http://schemas.microsoft.com/office/drawing/2014/main" id="{8CB4E953-43C3-4398-BF23-EE5899B378F2}"/>
                </a:ext>
              </a:extLst>
            </p:cNvPr>
            <p:cNvSpPr/>
            <p:nvPr/>
          </p:nvSpPr>
          <p:spPr>
            <a:xfrm rot="2700000">
              <a:off x="6468477" y="1576639"/>
              <a:ext cx="433141" cy="4331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a:extLst>
                <a:ext uri="{FF2B5EF4-FFF2-40B4-BE49-F238E27FC236}">
                  <a16:creationId xmlns:a16="http://schemas.microsoft.com/office/drawing/2014/main" id="{4EFED08E-97F1-472D-B503-8E56C1F2F8A3}"/>
                </a:ext>
              </a:extLst>
            </p:cNvPr>
            <p:cNvSpPr/>
            <p:nvPr/>
          </p:nvSpPr>
          <p:spPr>
            <a:xfrm rot="2700000">
              <a:off x="6590710" y="1576639"/>
              <a:ext cx="433141" cy="433141"/>
            </a:xfrm>
            <a:prstGeom prst="rect">
              <a:avLst/>
            </a:prstGeom>
            <a:gradFill>
              <a:gsLst>
                <a:gs pos="0">
                  <a:srgbClr val="0F7EB3"/>
                </a:gs>
                <a:gs pos="100000">
                  <a:srgbClr val="0B5F8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92002" cy="6858000"/>
          </a:xfrm>
          <a:prstGeom prst="rect">
            <a:avLst/>
          </a:prstGeom>
        </p:spPr>
      </p:pic>
      <p:sp>
        <p:nvSpPr>
          <p:cNvPr id="7" name="矩形 6"/>
          <p:cNvSpPr/>
          <p:nvPr userDrawn="1"/>
        </p:nvSpPr>
        <p:spPr>
          <a:xfrm>
            <a:off x="342900" y="342900"/>
            <a:ext cx="11563350" cy="6191250"/>
          </a:xfrm>
          <a:prstGeom prst="rect">
            <a:avLst/>
          </a:prstGeom>
          <a:solidFill>
            <a:schemeClr val="bg1"/>
          </a:solidFill>
          <a:ln>
            <a:noFill/>
          </a:ln>
          <a:effectLst>
            <a:outerShdw blurRad="2286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A9ED846-7B42-4FEF-A31F-411F8E3B895E}"/>
              </a:ext>
            </a:extLst>
          </p:cNvPr>
          <p:cNvSpPr/>
          <p:nvPr userDrawn="1"/>
        </p:nvSpPr>
        <p:spPr>
          <a:xfrm>
            <a:off x="3048000" y="2576299"/>
            <a:ext cx="6096000" cy="222690"/>
          </a:xfrm>
          <a:prstGeom prst="rect">
            <a:avLst/>
          </a:prstGeom>
        </p:spPr>
        <p:txBody>
          <a:bodyPr>
            <a:spAutoFit/>
          </a:bodyPr>
          <a:lstStyle/>
          <a:p>
            <a:pPr algn="just">
              <a:lnSpc>
                <a:spcPct val="150000"/>
              </a:lnSpc>
            </a:pPr>
            <a:r>
              <a:rPr lang="zh-CN" altLang="en-US" sz="300" dirty="0">
                <a:solidFill>
                  <a:srgbClr val="F4F4F4"/>
                </a:solidFill>
                <a:latin typeface="微软雅黑" panose="020B0503020204020204" pitchFamily="34" charset="-122"/>
                <a:ea typeface="微软雅黑" panose="020B0503020204020204" pitchFamily="34" charset="-122"/>
              </a:rPr>
              <a:t>感谢您下载平台上提供的</a:t>
            </a:r>
            <a:r>
              <a:rPr lang="en-US" altLang="zh-CN" sz="300" dirty="0">
                <a:solidFill>
                  <a:srgbClr val="F4F4F4"/>
                </a:solidFill>
                <a:latin typeface="微软雅黑" panose="020B0503020204020204" pitchFamily="34" charset="-122"/>
                <a:ea typeface="微软雅黑" panose="020B0503020204020204" pitchFamily="34" charset="-122"/>
              </a:rPr>
              <a:t>PPT</a:t>
            </a:r>
            <a:r>
              <a:rPr lang="zh-CN" altLang="en-US" sz="300" dirty="0">
                <a:solidFill>
                  <a:srgbClr val="F4F4F4"/>
                </a:solidFill>
                <a:latin typeface="微软雅黑" panose="020B0503020204020204" pitchFamily="34" charset="-122"/>
                <a:ea typeface="微软雅黑" panose="020B0503020204020204" pitchFamily="34" charset="-122"/>
              </a:rPr>
              <a:t>作品，为了您和熊猫办公以及原创作者的利益，请勿复制、传播、销售，否则将承担法律责任！熊猫办公将对作品进行维权，按照传播下载次数进行十倍的索取赔偿！</a:t>
            </a:r>
            <a:endParaRPr lang="en-US" altLang="zh-CN" sz="300" dirty="0">
              <a:solidFill>
                <a:srgbClr val="F4F4F4"/>
              </a:solidFill>
              <a:latin typeface="微软雅黑" panose="020B0503020204020204" pitchFamily="34" charset="-122"/>
              <a:ea typeface="微软雅黑" panose="020B0503020204020204" pitchFamily="34" charset="-122"/>
            </a:endParaRPr>
          </a:p>
          <a:p>
            <a:pPr algn="just">
              <a:lnSpc>
                <a:spcPct val="150000"/>
              </a:lnSpc>
            </a:pPr>
            <a:r>
              <a:rPr lang="en-US" altLang="zh-CN" sz="300" dirty="0">
                <a:solidFill>
                  <a:srgbClr val="F4F4F4"/>
                </a:solidFill>
                <a:latin typeface="微软雅黑" panose="020B0503020204020204" pitchFamily="34" charset="-122"/>
                <a:ea typeface="微软雅黑" panose="020B0503020204020204" pitchFamily="34" charset="-122"/>
              </a:rPr>
              <a:t>www.tukuppt.com</a:t>
            </a:r>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75EAE9-929B-4702-974E-A1CE99FB69D8}" type="datetimeFigureOut">
              <a:rPr lang="zh-CN" altLang="en-US" smtClean="0"/>
              <a:t>2022/7/8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B38292-EA6E-4541-9C40-38CC3430B6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75EAE9-929B-4702-974E-A1CE99FB69D8}" type="datetimeFigureOut">
              <a:rPr lang="zh-CN" altLang="en-US" smtClean="0"/>
              <a:t>2022/7/8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38292-EA6E-4541-9C40-38CC3430B634}" type="slidenum">
              <a:rPr lang="zh-CN" altLang="en-US" smtClean="0"/>
              <a:t>‹#›</a:t>
            </a:fld>
            <a:endParaRPr lang="zh-CN" altLang="en-US"/>
          </a:p>
        </p:txBody>
      </p:sp>
      <p:pic>
        <p:nvPicPr>
          <p:cNvPr id="7" name="图片 6">
            <a:extLst>
              <a:ext uri="{FF2B5EF4-FFF2-40B4-BE49-F238E27FC236}">
                <a16:creationId xmlns:a16="http://schemas.microsoft.com/office/drawing/2014/main" id="{3956460F-A128-4836-AFDF-849BAFE45A60}"/>
              </a:ext>
            </a:extLst>
          </p:cNvPr>
          <p:cNvPicPr>
            <a:picLocks noChangeAspect="1"/>
          </p:cNvPicPr>
          <p:nvPr userDrawn="1"/>
        </p:nvPicPr>
        <p:blipFill>
          <a:blip r:embed="rId22"/>
          <a:stretch>
            <a:fillRect/>
          </a:stretch>
        </p:blipFill>
        <p:spPr>
          <a:xfrm>
            <a:off x="3288" y="0"/>
            <a:ext cx="12185423"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9.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未XC标题-16"/>
          <p:cNvPicPr>
            <a:picLocks noChangeAspect="1"/>
          </p:cNvPicPr>
          <p:nvPr/>
        </p:nvPicPr>
        <p:blipFill>
          <a:blip r:embed="rId3"/>
          <a:stretch>
            <a:fillRect/>
          </a:stretch>
        </p:blipFill>
        <p:spPr>
          <a:xfrm>
            <a:off x="4308475" y="-26670"/>
            <a:ext cx="3971925" cy="6908165"/>
          </a:xfrm>
          <a:prstGeom prst="rect">
            <a:avLst/>
          </a:prstGeom>
        </p:spPr>
      </p:pic>
      <p:pic>
        <p:nvPicPr>
          <p:cNvPr id="6" name="图片 5" descr="未XC标题-14"/>
          <p:cNvPicPr>
            <a:picLocks noChangeAspect="1"/>
          </p:cNvPicPr>
          <p:nvPr/>
        </p:nvPicPr>
        <p:blipFill>
          <a:blip r:embed="rId4"/>
          <a:stretch>
            <a:fillRect/>
          </a:stretch>
        </p:blipFill>
        <p:spPr>
          <a:xfrm>
            <a:off x="3991610" y="0"/>
            <a:ext cx="4008120" cy="6908165"/>
          </a:xfrm>
          <a:prstGeom prst="rect">
            <a:avLst/>
          </a:prstGeom>
          <a:solidFill>
            <a:srgbClr val="0F7EB3"/>
          </a:solidFill>
          <a:ln>
            <a:noFill/>
          </a:ln>
        </p:spPr>
      </p:pic>
      <p:pic>
        <p:nvPicPr>
          <p:cNvPr id="7" name="图片 6" descr="未XC标题-15"/>
          <p:cNvPicPr>
            <a:picLocks noChangeAspect="1"/>
          </p:cNvPicPr>
          <p:nvPr/>
        </p:nvPicPr>
        <p:blipFill>
          <a:blip r:embed="rId5"/>
          <a:stretch>
            <a:fillRect/>
          </a:stretch>
        </p:blipFill>
        <p:spPr>
          <a:xfrm>
            <a:off x="4082473" y="-26670"/>
            <a:ext cx="4103987" cy="6908165"/>
          </a:xfrm>
          <a:prstGeom prst="rect">
            <a:avLst/>
          </a:prstGeom>
          <a:solidFill>
            <a:srgbClr val="0F7EB3"/>
          </a:solidFill>
        </p:spPr>
      </p:pic>
      <p:pic>
        <p:nvPicPr>
          <p:cNvPr id="10" name="图片 9" descr="未XC标题-17"/>
          <p:cNvPicPr>
            <a:picLocks noChangeAspect="1"/>
          </p:cNvPicPr>
          <p:nvPr/>
        </p:nvPicPr>
        <p:blipFill>
          <a:blip r:embed="rId6"/>
          <a:stretch>
            <a:fillRect/>
          </a:stretch>
        </p:blipFill>
        <p:spPr>
          <a:xfrm>
            <a:off x="311785" y="3902710"/>
            <a:ext cx="3277235" cy="2648585"/>
          </a:xfrm>
          <a:prstGeom prst="rect">
            <a:avLst/>
          </a:prstGeom>
        </p:spPr>
      </p:pic>
      <p:pic>
        <p:nvPicPr>
          <p:cNvPr id="11" name="图片 10" descr="未XC标题-18"/>
          <p:cNvPicPr>
            <a:picLocks noChangeAspect="1"/>
          </p:cNvPicPr>
          <p:nvPr/>
        </p:nvPicPr>
        <p:blipFill>
          <a:blip r:embed="rId7"/>
          <a:stretch>
            <a:fillRect/>
          </a:stretch>
        </p:blipFill>
        <p:spPr>
          <a:xfrm>
            <a:off x="8682990" y="4048125"/>
            <a:ext cx="3204845" cy="2590165"/>
          </a:xfrm>
          <a:prstGeom prst="rect">
            <a:avLst/>
          </a:prstGeom>
        </p:spPr>
      </p:pic>
      <p:sp>
        <p:nvSpPr>
          <p:cNvPr id="54" name="圆角矩形 53"/>
          <p:cNvSpPr/>
          <p:nvPr/>
        </p:nvSpPr>
        <p:spPr>
          <a:xfrm>
            <a:off x="4129444" y="5227002"/>
            <a:ext cx="4103986" cy="33909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mn-ea"/>
                <a:cs typeface="+mn-ea"/>
                <a:sym typeface="+mn-lt"/>
              </a:rPr>
              <a:t>李贵林</a:t>
            </a:r>
            <a:endParaRPr lang="en-US" altLang="zh-CN" sz="1600" dirty="0">
              <a:solidFill>
                <a:schemeClr val="bg1"/>
              </a:solidFill>
              <a:latin typeface="+mn-ea"/>
              <a:cs typeface="+mn-ea"/>
              <a:sym typeface="+mn-lt"/>
            </a:endParaRPr>
          </a:p>
        </p:txBody>
      </p:sp>
      <p:sp>
        <p:nvSpPr>
          <p:cNvPr id="4" name="矩形 3">
            <a:extLst>
              <a:ext uri="{FF2B5EF4-FFF2-40B4-BE49-F238E27FC236}">
                <a16:creationId xmlns:a16="http://schemas.microsoft.com/office/drawing/2014/main" id="{17A8704A-8555-49D4-ABF7-C8AD53A77BEF}"/>
              </a:ext>
            </a:extLst>
          </p:cNvPr>
          <p:cNvSpPr/>
          <p:nvPr/>
        </p:nvSpPr>
        <p:spPr>
          <a:xfrm>
            <a:off x="3922739" y="2550249"/>
            <a:ext cx="4420411" cy="1754326"/>
          </a:xfrm>
          <a:prstGeom prst="rect">
            <a:avLst/>
          </a:prstGeom>
          <a:noFill/>
        </p:spPr>
        <p:txBody>
          <a:bodyPr wrap="square" lIns="91440" tIns="45720" rIns="91440" bIns="45720">
            <a:spAutoFit/>
          </a:bodyPr>
          <a:lstStyle/>
          <a:p>
            <a:pPr algn="ctr"/>
            <a:r>
              <a:rPr lang="zh-CN" altLang="en-US" sz="5400" b="1" dirty="0">
                <a:ln w="0"/>
                <a:solidFill>
                  <a:schemeClr val="bg1"/>
                </a:solidFill>
                <a:effectLst>
                  <a:reflection blurRad="6350" stA="53000" endA="300" endPos="35500" dir="5400000" sy="-90000" algn="bl" rotWithShape="0"/>
                </a:effectLst>
                <a:latin typeface="+mn-ea"/>
              </a:rPr>
              <a:t>堆栈队列的综合运用实验</a:t>
            </a:r>
            <a:endParaRPr lang="zh-CN" altLang="en-US" sz="5400" b="1" cap="none" spc="0" dirty="0">
              <a:ln w="0"/>
              <a:solidFill>
                <a:schemeClr val="bg1"/>
              </a:solidFill>
              <a:effectLst>
                <a:reflection blurRad="6350" stA="53000" endA="300" endPos="35500" dir="5400000" sy="-90000" algn="bl" rotWithShape="0"/>
              </a:effectLst>
              <a:latin typeface="+mn-ea"/>
            </a:endParaRPr>
          </a:p>
        </p:txBody>
      </p:sp>
    </p:spTree>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7"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7"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16" presetClass="entr" presetSubtype="37"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barn(outVertical)">
                                      <p:cBhvr>
                                        <p:cTn id="3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FEF4B-538F-422C-8A8A-C99231CE514A}"/>
              </a:ext>
            </a:extLst>
          </p:cNvPr>
          <p:cNvSpPr>
            <a:spLocks noGrp="1"/>
          </p:cNvSpPr>
          <p:nvPr>
            <p:ph type="title"/>
          </p:nvPr>
        </p:nvSpPr>
        <p:spPr/>
        <p:txBody>
          <a:bodyPr/>
          <a:lstStyle/>
          <a:p>
            <a:r>
              <a:rPr lang="zh-CN" altLang="en-US" dirty="0"/>
              <a:t>项目模拟</a:t>
            </a:r>
            <a:r>
              <a:rPr lang="en-US" altLang="zh-CN" dirty="0"/>
              <a:t>——</a:t>
            </a:r>
            <a:r>
              <a:rPr lang="zh-CN" altLang="en-US" dirty="0"/>
              <a:t>车辆进入</a:t>
            </a:r>
          </a:p>
        </p:txBody>
      </p:sp>
      <p:pic>
        <p:nvPicPr>
          <p:cNvPr id="4" name="车辆进入">
            <a:hlinkClick r:id="" action="ppaction://media"/>
            <a:extLst>
              <a:ext uri="{FF2B5EF4-FFF2-40B4-BE49-F238E27FC236}">
                <a16:creationId xmlns:a16="http://schemas.microsoft.com/office/drawing/2014/main" id="{7A68FFDE-8704-65C3-A748-E1BDF19DFF1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78652" y="1446067"/>
            <a:ext cx="8234695" cy="4754707"/>
          </a:xfrm>
        </p:spPr>
      </p:pic>
    </p:spTree>
    <p:extLst>
      <p:ext uri="{BB962C8B-B14F-4D97-AF65-F5344CB8AC3E}">
        <p14:creationId xmlns:p14="http://schemas.microsoft.com/office/powerpoint/2010/main" val="2779104533"/>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E7D05-BEEE-F2C1-9973-A4354C6A39CF}"/>
              </a:ext>
            </a:extLst>
          </p:cNvPr>
          <p:cNvSpPr>
            <a:spLocks noGrp="1"/>
          </p:cNvSpPr>
          <p:nvPr>
            <p:ph type="title"/>
          </p:nvPr>
        </p:nvSpPr>
        <p:spPr/>
        <p:txBody>
          <a:bodyPr/>
          <a:lstStyle/>
          <a:p>
            <a:r>
              <a:rPr lang="zh-CN" altLang="en-US" dirty="0"/>
              <a:t>项目模拟</a:t>
            </a:r>
            <a:r>
              <a:rPr lang="en-US" altLang="zh-CN" dirty="0"/>
              <a:t>——</a:t>
            </a:r>
            <a:r>
              <a:rPr lang="zh-CN" altLang="en-US" dirty="0"/>
              <a:t>车辆离开</a:t>
            </a:r>
          </a:p>
        </p:txBody>
      </p:sp>
      <p:pic>
        <p:nvPicPr>
          <p:cNvPr id="4" name="车辆出去">
            <a:hlinkClick r:id="" action="ppaction://media"/>
            <a:extLst>
              <a:ext uri="{FF2B5EF4-FFF2-40B4-BE49-F238E27FC236}">
                <a16:creationId xmlns:a16="http://schemas.microsoft.com/office/drawing/2014/main" id="{AAB3CB7E-4706-4D73-9BF3-D09CAE92375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27622" y="1453866"/>
            <a:ext cx="8336756" cy="4813637"/>
          </a:xfrm>
        </p:spPr>
      </p:pic>
    </p:spTree>
    <p:extLst>
      <p:ext uri="{BB962C8B-B14F-4D97-AF65-F5344CB8AC3E}">
        <p14:creationId xmlns:p14="http://schemas.microsoft.com/office/powerpoint/2010/main" val="3821365882"/>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174A5-F02A-465D-E2BB-C82E2B4A84F7}"/>
              </a:ext>
            </a:extLst>
          </p:cNvPr>
          <p:cNvSpPr>
            <a:spLocks noGrp="1"/>
          </p:cNvSpPr>
          <p:nvPr>
            <p:ph type="title"/>
          </p:nvPr>
        </p:nvSpPr>
        <p:spPr/>
        <p:txBody>
          <a:bodyPr/>
          <a:lstStyle/>
          <a:p>
            <a:r>
              <a:rPr lang="zh-CN" altLang="en-US" dirty="0"/>
              <a:t>功能分析</a:t>
            </a:r>
          </a:p>
        </p:txBody>
      </p:sp>
      <p:sp>
        <p:nvSpPr>
          <p:cNvPr id="3" name="内容占位符 2">
            <a:extLst>
              <a:ext uri="{FF2B5EF4-FFF2-40B4-BE49-F238E27FC236}">
                <a16:creationId xmlns:a16="http://schemas.microsoft.com/office/drawing/2014/main" id="{791A40BF-D59E-190C-7B18-D6AACC658E03}"/>
              </a:ext>
            </a:extLst>
          </p:cNvPr>
          <p:cNvSpPr>
            <a:spLocks noGrp="1"/>
          </p:cNvSpPr>
          <p:nvPr>
            <p:ph idx="1"/>
          </p:nvPr>
        </p:nvSpPr>
        <p:spPr>
          <a:xfrm>
            <a:off x="838200" y="1825625"/>
            <a:ext cx="10515600" cy="2193926"/>
          </a:xfrm>
        </p:spPr>
        <p:txBody>
          <a:bodyPr>
            <a:normAutofit/>
          </a:bodyPr>
          <a:lstStyle/>
          <a:p>
            <a:r>
              <a:rPr lang="zh-CN" altLang="en-US" dirty="0"/>
              <a:t>设停车场是一个可以停放</a:t>
            </a:r>
            <a:r>
              <a:rPr lang="en-US" altLang="zh-CN" dirty="0"/>
              <a:t>N</a:t>
            </a:r>
            <a:r>
              <a:rPr lang="zh-CN" altLang="en-US" dirty="0"/>
              <a:t>辆汽车的南北方向的狭长通道，且只有一个大门可供</a:t>
            </a:r>
            <a:r>
              <a:rPr lang="zh-CN" altLang="en-US" b="1" dirty="0">
                <a:solidFill>
                  <a:srgbClr val="FF0000"/>
                </a:solidFill>
              </a:rPr>
              <a:t>汽车进出</a:t>
            </a:r>
            <a:endParaRPr lang="en-US" altLang="zh-CN" b="1" dirty="0">
              <a:solidFill>
                <a:srgbClr val="FF0000"/>
              </a:solidFill>
            </a:endParaRPr>
          </a:p>
          <a:p>
            <a:r>
              <a:rPr lang="zh-CN" altLang="en-US" dirty="0"/>
              <a:t>试为停车场编制按上述要求进行管理的模拟程序。要求程序输出每辆车到达后的</a:t>
            </a:r>
            <a:r>
              <a:rPr lang="zh-CN" altLang="en-US" b="1" dirty="0">
                <a:solidFill>
                  <a:srgbClr val="FF0000"/>
                </a:solidFill>
              </a:rPr>
              <a:t>停车位置</a:t>
            </a:r>
            <a:r>
              <a:rPr lang="zh-CN" altLang="en-US" dirty="0"/>
              <a:t>（停车场或便道上），以及某辆车离开停车场时</a:t>
            </a:r>
            <a:r>
              <a:rPr lang="zh-CN" altLang="en-US" b="1" dirty="0">
                <a:solidFill>
                  <a:srgbClr val="FF0000"/>
                </a:solidFill>
              </a:rPr>
              <a:t>应缴纳的费用</a:t>
            </a:r>
            <a:r>
              <a:rPr lang="zh-CN" altLang="en-US" dirty="0"/>
              <a:t>和它</a:t>
            </a:r>
            <a:r>
              <a:rPr lang="zh-CN" altLang="en-US" b="1" dirty="0">
                <a:solidFill>
                  <a:srgbClr val="FF0000"/>
                </a:solidFill>
              </a:rPr>
              <a:t>在停车场内停留的时间</a:t>
            </a:r>
            <a:endParaRPr lang="en-US" altLang="zh-CN" b="1" dirty="0">
              <a:solidFill>
                <a:srgbClr val="FF0000"/>
              </a:solidFill>
            </a:endParaRPr>
          </a:p>
          <a:p>
            <a:endParaRPr lang="zh-CN" altLang="en-US" dirty="0"/>
          </a:p>
        </p:txBody>
      </p:sp>
      <p:pic>
        <p:nvPicPr>
          <p:cNvPr id="4" name="图片 3">
            <a:extLst>
              <a:ext uri="{FF2B5EF4-FFF2-40B4-BE49-F238E27FC236}">
                <a16:creationId xmlns:a16="http://schemas.microsoft.com/office/drawing/2014/main" id="{D61DA228-BA97-ABD5-E25F-537258889196}"/>
              </a:ext>
            </a:extLst>
          </p:cNvPr>
          <p:cNvPicPr>
            <a:picLocks noChangeAspect="1"/>
          </p:cNvPicPr>
          <p:nvPr/>
        </p:nvPicPr>
        <p:blipFill>
          <a:blip r:embed="rId2"/>
          <a:stretch>
            <a:fillRect/>
          </a:stretch>
        </p:blipFill>
        <p:spPr>
          <a:xfrm>
            <a:off x="919231" y="4154488"/>
            <a:ext cx="10196444" cy="2088061"/>
          </a:xfrm>
          <a:prstGeom prst="rect">
            <a:avLst/>
          </a:prstGeom>
        </p:spPr>
      </p:pic>
    </p:spTree>
    <p:extLst>
      <p:ext uri="{BB962C8B-B14F-4D97-AF65-F5344CB8AC3E}">
        <p14:creationId xmlns:p14="http://schemas.microsoft.com/office/powerpoint/2010/main" val="18458954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66563-6334-EE29-8F2C-8D2CA6F39A8A}"/>
              </a:ext>
            </a:extLst>
          </p:cNvPr>
          <p:cNvSpPr>
            <a:spLocks noGrp="1"/>
          </p:cNvSpPr>
          <p:nvPr>
            <p:ph type="title"/>
          </p:nvPr>
        </p:nvSpPr>
        <p:spPr/>
        <p:txBody>
          <a:bodyPr/>
          <a:lstStyle/>
          <a:p>
            <a:r>
              <a:rPr lang="zh-CN" altLang="en-US" dirty="0"/>
              <a:t>数据结构抽象</a:t>
            </a:r>
            <a:r>
              <a:rPr lang="en-US" altLang="zh-CN" dirty="0"/>
              <a:t>——</a:t>
            </a:r>
            <a:r>
              <a:rPr lang="zh-CN" altLang="en-US" dirty="0"/>
              <a:t>现实世界到计算机表示的映射</a:t>
            </a:r>
          </a:p>
        </p:txBody>
      </p:sp>
      <p:sp>
        <p:nvSpPr>
          <p:cNvPr id="3" name="内容占位符 2">
            <a:extLst>
              <a:ext uri="{FF2B5EF4-FFF2-40B4-BE49-F238E27FC236}">
                <a16:creationId xmlns:a16="http://schemas.microsoft.com/office/drawing/2014/main" id="{E220F8DC-E53B-B217-6C62-C1E63454D59C}"/>
              </a:ext>
            </a:extLst>
          </p:cNvPr>
          <p:cNvSpPr>
            <a:spLocks noGrp="1"/>
          </p:cNvSpPr>
          <p:nvPr>
            <p:ph idx="1"/>
          </p:nvPr>
        </p:nvSpPr>
        <p:spPr/>
        <p:txBody>
          <a:bodyPr>
            <a:normAutofit/>
          </a:bodyPr>
          <a:lstStyle/>
          <a:p>
            <a:r>
              <a:rPr lang="zh-CN" altLang="en-US" dirty="0"/>
              <a:t>汽车要</a:t>
            </a:r>
            <a:r>
              <a:rPr lang="zh-CN" altLang="en-US" b="1" dirty="0">
                <a:solidFill>
                  <a:srgbClr val="FF0000"/>
                </a:solidFill>
              </a:rPr>
              <a:t>进出</a:t>
            </a:r>
            <a:r>
              <a:rPr lang="zh-CN" altLang="en-US" dirty="0"/>
              <a:t>、汽车在停车场内按车辆</a:t>
            </a:r>
            <a:r>
              <a:rPr lang="zh-CN" altLang="en-US" b="1" dirty="0">
                <a:solidFill>
                  <a:srgbClr val="FF0000"/>
                </a:solidFill>
              </a:rPr>
              <a:t>到达时间</a:t>
            </a:r>
            <a:r>
              <a:rPr lang="zh-CN" altLang="en-US" dirty="0"/>
              <a:t>的先后顺序、要求程序输出每辆车到达后的</a:t>
            </a:r>
            <a:r>
              <a:rPr lang="zh-CN" altLang="en-US" b="1" dirty="0">
                <a:solidFill>
                  <a:srgbClr val="FF0000"/>
                </a:solidFill>
              </a:rPr>
              <a:t>停车位置</a:t>
            </a:r>
            <a:r>
              <a:rPr lang="zh-CN" altLang="en-US" dirty="0"/>
              <a:t>（停车场或便道上），以及某辆车</a:t>
            </a:r>
            <a:r>
              <a:rPr lang="zh-CN" altLang="en-US" b="1" dirty="0">
                <a:solidFill>
                  <a:srgbClr val="FF0000"/>
                </a:solidFill>
              </a:rPr>
              <a:t>离开停车场时</a:t>
            </a:r>
            <a:r>
              <a:rPr lang="zh-CN" altLang="en-US" dirty="0"/>
              <a:t>应</a:t>
            </a:r>
            <a:r>
              <a:rPr lang="zh-CN" altLang="en-US" b="1" dirty="0">
                <a:solidFill>
                  <a:srgbClr val="FF0000"/>
                </a:solidFill>
              </a:rPr>
              <a:t>缴纳的费用</a:t>
            </a:r>
            <a:r>
              <a:rPr lang="zh-CN" altLang="en-US" dirty="0"/>
              <a:t>和它在停车场内</a:t>
            </a:r>
            <a:r>
              <a:rPr lang="zh-CN" altLang="en-US" b="1" dirty="0">
                <a:solidFill>
                  <a:srgbClr val="FF0000"/>
                </a:solidFill>
              </a:rPr>
              <a:t>停留的时间</a:t>
            </a:r>
            <a:endParaRPr lang="en-US" altLang="zh-CN" b="1" dirty="0">
              <a:solidFill>
                <a:srgbClr val="FF0000"/>
              </a:solidFill>
            </a:endParaRPr>
          </a:p>
          <a:p>
            <a:r>
              <a:rPr lang="zh-CN" altLang="en-US" dirty="0"/>
              <a:t>当停车场内某辆车要离开时，在它之后进入的车辆必须先退出车场为它让路</a:t>
            </a:r>
            <a:r>
              <a:rPr lang="en-US" altLang="zh-CN" dirty="0"/>
              <a:t>——</a:t>
            </a:r>
            <a:r>
              <a:rPr lang="zh-CN" altLang="en-US" dirty="0"/>
              <a:t>如何</a:t>
            </a:r>
            <a:r>
              <a:rPr lang="zh-CN" altLang="en-US" b="1" dirty="0">
                <a:solidFill>
                  <a:srgbClr val="FF0000"/>
                </a:solidFill>
              </a:rPr>
              <a:t>表示“哪辆车”</a:t>
            </a:r>
            <a:r>
              <a:rPr lang="zh-CN" altLang="en-US" dirty="0"/>
              <a:t>要离开停车场呢？</a:t>
            </a:r>
          </a:p>
        </p:txBody>
      </p:sp>
      <p:pic>
        <p:nvPicPr>
          <p:cNvPr id="4" name="图片 3">
            <a:extLst>
              <a:ext uri="{FF2B5EF4-FFF2-40B4-BE49-F238E27FC236}">
                <a16:creationId xmlns:a16="http://schemas.microsoft.com/office/drawing/2014/main" id="{0364FFAC-66EF-6978-907D-EBE8032E02B7}"/>
              </a:ext>
            </a:extLst>
          </p:cNvPr>
          <p:cNvPicPr>
            <a:picLocks noChangeAspect="1"/>
          </p:cNvPicPr>
          <p:nvPr/>
        </p:nvPicPr>
        <p:blipFill>
          <a:blip r:embed="rId2"/>
          <a:stretch>
            <a:fillRect/>
          </a:stretch>
        </p:blipFill>
        <p:spPr>
          <a:xfrm>
            <a:off x="3367047" y="4196252"/>
            <a:ext cx="5457906" cy="2490298"/>
          </a:xfrm>
          <a:prstGeom prst="rect">
            <a:avLst/>
          </a:prstGeom>
        </p:spPr>
      </p:pic>
    </p:spTree>
    <p:extLst>
      <p:ext uri="{BB962C8B-B14F-4D97-AF65-F5344CB8AC3E}">
        <p14:creationId xmlns:p14="http://schemas.microsoft.com/office/powerpoint/2010/main" val="2504094333"/>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76083-FCFE-8185-B113-7258E2C87394}"/>
              </a:ext>
            </a:extLst>
          </p:cNvPr>
          <p:cNvSpPr>
            <a:spLocks noGrp="1"/>
          </p:cNvSpPr>
          <p:nvPr>
            <p:ph type="title"/>
          </p:nvPr>
        </p:nvSpPr>
        <p:spPr/>
        <p:txBody>
          <a:bodyPr/>
          <a:lstStyle/>
          <a:p>
            <a:r>
              <a:rPr lang="zh-CN" altLang="en-US" dirty="0"/>
              <a:t>数据结构抽象</a:t>
            </a:r>
            <a:r>
              <a:rPr lang="en-US" altLang="zh-CN" dirty="0"/>
              <a:t>——</a:t>
            </a:r>
            <a:r>
              <a:rPr lang="zh-CN" altLang="en-US" dirty="0"/>
              <a:t>现实世界到计算机表示的映射</a:t>
            </a:r>
          </a:p>
        </p:txBody>
      </p:sp>
      <p:sp>
        <p:nvSpPr>
          <p:cNvPr id="3" name="内容占位符 2">
            <a:extLst>
              <a:ext uri="{FF2B5EF4-FFF2-40B4-BE49-F238E27FC236}">
                <a16:creationId xmlns:a16="http://schemas.microsoft.com/office/drawing/2014/main" id="{14DCEEF4-D2C6-AD82-1216-392AE83F33EE}"/>
              </a:ext>
            </a:extLst>
          </p:cNvPr>
          <p:cNvSpPr>
            <a:spLocks noGrp="1"/>
          </p:cNvSpPr>
          <p:nvPr>
            <p:ph idx="1"/>
          </p:nvPr>
        </p:nvSpPr>
        <p:spPr>
          <a:xfrm>
            <a:off x="838200" y="1722757"/>
            <a:ext cx="10515600" cy="2508250"/>
          </a:xfrm>
        </p:spPr>
        <p:txBody>
          <a:bodyPr>
            <a:normAutofit lnSpcReduction="10000"/>
          </a:bodyPr>
          <a:lstStyle/>
          <a:p>
            <a:r>
              <a:rPr lang="zh-CN" altLang="en-US" dirty="0"/>
              <a:t>设</a:t>
            </a:r>
            <a:r>
              <a:rPr lang="zh-CN" altLang="en-US" b="1" dirty="0">
                <a:solidFill>
                  <a:srgbClr val="FF0000"/>
                </a:solidFill>
              </a:rPr>
              <a:t>停车场</a:t>
            </a:r>
            <a:r>
              <a:rPr lang="zh-CN" altLang="en-US" dirty="0"/>
              <a:t>是一个可以停放</a:t>
            </a:r>
            <a:r>
              <a:rPr lang="en-US" altLang="zh-CN" dirty="0"/>
              <a:t>N</a:t>
            </a:r>
            <a:r>
              <a:rPr lang="zh-CN" altLang="en-US" dirty="0"/>
              <a:t>辆汽车的南北方向的狭长通道，且只有一个大门可供汽车进出</a:t>
            </a:r>
            <a:endParaRPr lang="en-US" altLang="zh-CN" dirty="0"/>
          </a:p>
          <a:p>
            <a:r>
              <a:rPr lang="zh-CN" altLang="en-US" dirty="0"/>
              <a:t>若车场内已停满</a:t>
            </a:r>
            <a:r>
              <a:rPr lang="en-US" altLang="zh-CN" dirty="0"/>
              <a:t>N</a:t>
            </a:r>
            <a:r>
              <a:rPr lang="zh-CN" altLang="en-US" dirty="0"/>
              <a:t>辆车，那么后来的车只能在门外的</a:t>
            </a:r>
            <a:r>
              <a:rPr lang="zh-CN" altLang="en-US" b="1" dirty="0">
                <a:solidFill>
                  <a:srgbClr val="FF0000"/>
                </a:solidFill>
              </a:rPr>
              <a:t>便道</a:t>
            </a:r>
            <a:r>
              <a:rPr lang="zh-CN" altLang="en-US" dirty="0"/>
              <a:t>上等候</a:t>
            </a:r>
            <a:endParaRPr lang="en-US" altLang="zh-CN" dirty="0"/>
          </a:p>
          <a:p>
            <a:r>
              <a:rPr lang="zh-CN" altLang="en-US" dirty="0"/>
              <a:t>一旦有车开走，则排在便道上的第一辆车即可开入。当停车场内某辆车要离开时，</a:t>
            </a:r>
            <a:r>
              <a:rPr lang="zh-CN" altLang="en-US" b="1" dirty="0">
                <a:solidFill>
                  <a:srgbClr val="FF0000"/>
                </a:solidFill>
              </a:rPr>
              <a:t>在它之后进入的车辆必须先退出车场为它让路</a:t>
            </a:r>
            <a:r>
              <a:rPr lang="zh-CN" altLang="en-US" dirty="0"/>
              <a:t>，待该辆车开出大门外，其它车辆再按原次序进入车场</a:t>
            </a:r>
          </a:p>
        </p:txBody>
      </p:sp>
      <p:pic>
        <p:nvPicPr>
          <p:cNvPr id="5" name="图片 4">
            <a:extLst>
              <a:ext uri="{FF2B5EF4-FFF2-40B4-BE49-F238E27FC236}">
                <a16:creationId xmlns:a16="http://schemas.microsoft.com/office/drawing/2014/main" id="{1A0BA02F-5DC7-E897-B826-420F9D74FFF8}"/>
              </a:ext>
            </a:extLst>
          </p:cNvPr>
          <p:cNvPicPr>
            <a:picLocks noChangeAspect="1"/>
          </p:cNvPicPr>
          <p:nvPr/>
        </p:nvPicPr>
        <p:blipFill>
          <a:blip r:embed="rId2"/>
          <a:stretch>
            <a:fillRect/>
          </a:stretch>
        </p:blipFill>
        <p:spPr>
          <a:xfrm>
            <a:off x="3668819" y="4231007"/>
            <a:ext cx="4854361" cy="2537680"/>
          </a:xfrm>
          <a:prstGeom prst="rect">
            <a:avLst/>
          </a:prstGeom>
        </p:spPr>
      </p:pic>
    </p:spTree>
    <p:extLst>
      <p:ext uri="{BB962C8B-B14F-4D97-AF65-F5344CB8AC3E}">
        <p14:creationId xmlns:p14="http://schemas.microsoft.com/office/powerpoint/2010/main" val="2373036874"/>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1F8E2-843B-AE97-E0CD-C723BE82C272}"/>
              </a:ext>
            </a:extLst>
          </p:cNvPr>
          <p:cNvSpPr>
            <a:spLocks noGrp="1"/>
          </p:cNvSpPr>
          <p:nvPr>
            <p:ph type="title"/>
          </p:nvPr>
        </p:nvSpPr>
        <p:spPr/>
        <p:txBody>
          <a:bodyPr/>
          <a:lstStyle/>
          <a:p>
            <a:r>
              <a:rPr lang="zh-CN" altLang="en-US" dirty="0"/>
              <a:t>详细设计</a:t>
            </a:r>
            <a:r>
              <a:rPr lang="en-US" altLang="zh-CN" dirty="0"/>
              <a:t>——</a:t>
            </a:r>
            <a:r>
              <a:rPr lang="zh-CN" altLang="en-US" dirty="0"/>
              <a:t>车辆进入</a:t>
            </a:r>
          </a:p>
        </p:txBody>
      </p:sp>
      <p:sp>
        <p:nvSpPr>
          <p:cNvPr id="3" name="内容占位符 2">
            <a:extLst>
              <a:ext uri="{FF2B5EF4-FFF2-40B4-BE49-F238E27FC236}">
                <a16:creationId xmlns:a16="http://schemas.microsoft.com/office/drawing/2014/main" id="{1701EE7D-6378-9A73-8442-956A3D68E1D6}"/>
              </a:ext>
            </a:extLst>
          </p:cNvPr>
          <p:cNvSpPr>
            <a:spLocks noGrp="1"/>
          </p:cNvSpPr>
          <p:nvPr>
            <p:ph idx="1"/>
          </p:nvPr>
        </p:nvSpPr>
        <p:spPr>
          <a:xfrm>
            <a:off x="2067485" y="2265444"/>
            <a:ext cx="3133725" cy="3427413"/>
          </a:xfrm>
        </p:spPr>
        <p:txBody>
          <a:bodyPr/>
          <a:lstStyle/>
          <a:p>
            <a:r>
              <a:rPr lang="zh-CN" altLang="en-US" dirty="0"/>
              <a:t>汽车在停车场内按车辆到达时间的先后顺序，依次由南向北排列</a:t>
            </a:r>
          </a:p>
          <a:p>
            <a:r>
              <a:rPr lang="zh-CN" altLang="en-US" dirty="0"/>
              <a:t>若车场内已停满</a:t>
            </a:r>
            <a:r>
              <a:rPr lang="en-US" altLang="zh-CN" dirty="0"/>
              <a:t>N</a:t>
            </a:r>
            <a:r>
              <a:rPr lang="zh-CN" altLang="en-US" dirty="0"/>
              <a:t>辆车，那么后来的车只能在门外的便道上等候</a:t>
            </a:r>
          </a:p>
        </p:txBody>
      </p:sp>
      <p:pic>
        <p:nvPicPr>
          <p:cNvPr id="4" name="图片 3">
            <a:extLst>
              <a:ext uri="{FF2B5EF4-FFF2-40B4-BE49-F238E27FC236}">
                <a16:creationId xmlns:a16="http://schemas.microsoft.com/office/drawing/2014/main" id="{CD90BBD7-1712-6D29-45F8-B4A64BA348DA}"/>
              </a:ext>
            </a:extLst>
          </p:cNvPr>
          <p:cNvPicPr>
            <a:picLocks noChangeAspect="1"/>
          </p:cNvPicPr>
          <p:nvPr/>
        </p:nvPicPr>
        <p:blipFill>
          <a:blip r:embed="rId2"/>
          <a:stretch>
            <a:fillRect/>
          </a:stretch>
        </p:blipFill>
        <p:spPr>
          <a:xfrm>
            <a:off x="5765314" y="1465427"/>
            <a:ext cx="4616376" cy="5027448"/>
          </a:xfrm>
          <a:prstGeom prst="rect">
            <a:avLst/>
          </a:prstGeom>
        </p:spPr>
      </p:pic>
    </p:spTree>
    <p:extLst>
      <p:ext uri="{BB962C8B-B14F-4D97-AF65-F5344CB8AC3E}">
        <p14:creationId xmlns:p14="http://schemas.microsoft.com/office/powerpoint/2010/main" val="219394401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185F03-0CC3-F873-ABF6-09BBACE330F4}"/>
              </a:ext>
            </a:extLst>
          </p:cNvPr>
          <p:cNvSpPr>
            <a:spLocks noGrp="1"/>
          </p:cNvSpPr>
          <p:nvPr>
            <p:ph type="title"/>
          </p:nvPr>
        </p:nvSpPr>
        <p:spPr/>
        <p:txBody>
          <a:bodyPr/>
          <a:lstStyle/>
          <a:p>
            <a:r>
              <a:rPr lang="zh-CN" altLang="en-US" dirty="0"/>
              <a:t>详细设计</a:t>
            </a:r>
            <a:r>
              <a:rPr lang="en-US" altLang="zh-CN" dirty="0"/>
              <a:t>——</a:t>
            </a:r>
            <a:r>
              <a:rPr lang="zh-CN" altLang="en-US" dirty="0"/>
              <a:t>车辆离开</a:t>
            </a:r>
          </a:p>
        </p:txBody>
      </p:sp>
      <p:sp>
        <p:nvSpPr>
          <p:cNvPr id="3" name="内容占位符 2">
            <a:extLst>
              <a:ext uri="{FF2B5EF4-FFF2-40B4-BE49-F238E27FC236}">
                <a16:creationId xmlns:a16="http://schemas.microsoft.com/office/drawing/2014/main" id="{1E3816B9-AD2A-6647-5FC0-BA7943ADF83D}"/>
              </a:ext>
            </a:extLst>
          </p:cNvPr>
          <p:cNvSpPr>
            <a:spLocks noGrp="1"/>
          </p:cNvSpPr>
          <p:nvPr>
            <p:ph idx="1"/>
          </p:nvPr>
        </p:nvSpPr>
        <p:spPr>
          <a:xfrm>
            <a:off x="838199" y="1825625"/>
            <a:ext cx="4714876" cy="4351338"/>
          </a:xfrm>
        </p:spPr>
        <p:txBody>
          <a:bodyPr>
            <a:normAutofit/>
          </a:bodyPr>
          <a:lstStyle/>
          <a:p>
            <a:r>
              <a:rPr lang="zh-CN" altLang="en-US" dirty="0"/>
              <a:t>一旦有车开走，则排在便道上的第一辆车即可开入。当停车场内某辆车要离开时，在它之后进入的车辆必须先退出车场为它让路，待该辆车开出大门外，其它车辆再按原次序进入车场</a:t>
            </a:r>
            <a:endParaRPr lang="en-US" altLang="zh-CN" dirty="0"/>
          </a:p>
          <a:p>
            <a:r>
              <a:rPr lang="zh-CN" altLang="en-US" dirty="0"/>
              <a:t>每辆停放在车场的车在它离开停车场时必须按它停留的时间长短交纳费用及时长</a:t>
            </a:r>
          </a:p>
        </p:txBody>
      </p:sp>
      <p:pic>
        <p:nvPicPr>
          <p:cNvPr id="6" name="图片 5">
            <a:extLst>
              <a:ext uri="{FF2B5EF4-FFF2-40B4-BE49-F238E27FC236}">
                <a16:creationId xmlns:a16="http://schemas.microsoft.com/office/drawing/2014/main" id="{43E8283B-641A-84D1-AA5B-AD9F92BBF95B}"/>
              </a:ext>
            </a:extLst>
          </p:cNvPr>
          <p:cNvPicPr>
            <a:picLocks noChangeAspect="1"/>
          </p:cNvPicPr>
          <p:nvPr/>
        </p:nvPicPr>
        <p:blipFill>
          <a:blip r:embed="rId2"/>
          <a:stretch>
            <a:fillRect/>
          </a:stretch>
        </p:blipFill>
        <p:spPr>
          <a:xfrm>
            <a:off x="6638928" y="0"/>
            <a:ext cx="5553072" cy="6827520"/>
          </a:xfrm>
          <a:prstGeom prst="rect">
            <a:avLst/>
          </a:prstGeom>
        </p:spPr>
      </p:pic>
    </p:spTree>
    <p:extLst>
      <p:ext uri="{BB962C8B-B14F-4D97-AF65-F5344CB8AC3E}">
        <p14:creationId xmlns:p14="http://schemas.microsoft.com/office/powerpoint/2010/main" val="391790981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C0D0EB6-1870-65CA-04FA-DE0C6F477F8D}"/>
              </a:ext>
            </a:extLst>
          </p:cNvPr>
          <p:cNvSpPr>
            <a:spLocks noGrp="1"/>
          </p:cNvSpPr>
          <p:nvPr>
            <p:ph idx="1"/>
          </p:nvPr>
        </p:nvSpPr>
        <p:spPr>
          <a:xfrm>
            <a:off x="838200" y="219074"/>
            <a:ext cx="10515600" cy="6219825"/>
          </a:xfrm>
        </p:spPr>
        <p:txBody>
          <a:bodyPr>
            <a:normAutofit fontScale="77500" lnSpcReduction="20000"/>
          </a:bodyPr>
          <a:lstStyle/>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有车辆进入停车场（</a:t>
            </a:r>
            <a:r>
              <a:rPr lang="en-US" altLang="zh-CN" sz="2800" dirty="0">
                <a:solidFill>
                  <a:srgbClr val="444444"/>
                </a:solidFill>
                <a:effectLst/>
                <a:latin typeface="Helvetica Neue"/>
                <a:ea typeface="宋体" panose="02010600030101010101" pitchFamily="2" charset="-122"/>
                <a:cs typeface="Calibri" panose="020F0502020204030204" pitchFamily="34" charset="0"/>
              </a:rPr>
              <a:t>A</a:t>
            </a:r>
            <a:r>
              <a:rPr lang="zh-CN" altLang="zh-CN" sz="2800" dirty="0">
                <a:solidFill>
                  <a:srgbClr val="444444"/>
                </a:solidFill>
                <a:effectLst/>
                <a:latin typeface="Helvetica Neue"/>
                <a:ea typeface="宋体" panose="02010600030101010101" pitchFamily="2" charset="-122"/>
                <a:cs typeface="Calibri" panose="020F0502020204030204" pitchFamily="34" charset="0"/>
              </a:rPr>
              <a:t>）</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r>
              <a:rPr lang="zh-CN" altLang="zh-CN" sz="2800" dirty="0">
                <a:solidFill>
                  <a:srgbClr val="444444"/>
                </a:solidFill>
                <a:effectLst/>
                <a:latin typeface="Helvetica Neue"/>
                <a:ea typeface="宋体" panose="02010600030101010101" pitchFamily="2" charset="-122"/>
                <a:cs typeface="Calibri" panose="020F0502020204030204" pitchFamily="34" charset="0"/>
              </a:rPr>
              <a:t>有车辆出停车场</a:t>
            </a:r>
            <a:r>
              <a:rPr lang="en-US" altLang="zh-CN" sz="2800" dirty="0">
                <a:solidFill>
                  <a:srgbClr val="444444"/>
                </a:solidFill>
                <a:effectLst/>
                <a:latin typeface="Helvetica Neue"/>
                <a:ea typeface="宋体" panose="02010600030101010101" pitchFamily="2" charset="-122"/>
                <a:cs typeface="Calibri" panose="020F0502020204030204" pitchFamily="34" charset="0"/>
              </a:rPr>
              <a:t>(D);</a:t>
            </a:r>
            <a:r>
              <a:rPr lang="zh-CN" altLang="zh-CN" sz="2800" dirty="0">
                <a:solidFill>
                  <a:srgbClr val="444444"/>
                </a:solidFill>
                <a:effectLst/>
                <a:latin typeface="Helvetica Neue"/>
                <a:ea typeface="宋体" panose="02010600030101010101" pitchFamily="2" charset="-122"/>
                <a:cs typeface="Calibri" panose="020F0502020204030204" pitchFamily="34" charset="0"/>
              </a:rPr>
              <a:t>程序停止（</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r>
              <a:rPr lang="zh-CN" altLang="zh-CN" sz="2800" dirty="0">
                <a:solidFill>
                  <a:srgbClr val="444444"/>
                </a:solidFill>
                <a:effectLst/>
                <a:latin typeface="Helvetica Neue"/>
                <a:ea typeface="宋体" panose="02010600030101010101" pitchFamily="2" charset="-122"/>
                <a:cs typeface="Calibri" panose="020F0502020204030204" pitchFamily="34" charset="0"/>
              </a:rPr>
              <a:t>）</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en-US" altLang="zh-CN" sz="2800" dirty="0">
                <a:solidFill>
                  <a:srgbClr val="444444"/>
                </a:solidFill>
                <a:effectLst/>
                <a:latin typeface="Helvetica Neue"/>
                <a:ea typeface="宋体" panose="02010600030101010101" pitchFamily="2" charset="-122"/>
                <a:cs typeface="Calibri" panose="020F0502020204030204" pitchFamily="34" charset="0"/>
              </a:rPr>
              <a:t>A</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登记车牌号</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r>
              <a:rPr lang="zh-CN" altLang="zh-CN" sz="2800" dirty="0">
                <a:solidFill>
                  <a:srgbClr val="444444"/>
                </a:solidFill>
                <a:effectLst/>
                <a:latin typeface="Helvetica Neue"/>
                <a:ea typeface="宋体" panose="02010600030101010101" pitchFamily="2" charset="-122"/>
                <a:cs typeface="Calibri" panose="020F0502020204030204" pitchFamily="34" charset="0"/>
              </a:rPr>
              <a:t>车牌号不能为</a:t>
            </a:r>
            <a:r>
              <a:rPr lang="en-US" altLang="zh-CN" sz="2800" dirty="0">
                <a:solidFill>
                  <a:srgbClr val="444444"/>
                </a:solidFill>
                <a:effectLst/>
                <a:latin typeface="Helvetica Neue"/>
                <a:ea typeface="宋体" panose="02010600030101010101" pitchFamily="2" charset="-122"/>
                <a:cs typeface="Calibri" panose="020F0502020204030204" pitchFamily="34" charset="0"/>
              </a:rPr>
              <a:t> -1)</a:t>
            </a:r>
            <a:r>
              <a:rPr lang="zh-CN" altLang="zh-CN" sz="2800" dirty="0">
                <a:solidFill>
                  <a:srgbClr val="444444"/>
                </a:solidFill>
                <a:effectLst/>
                <a:latin typeface="Helvetica Neue"/>
                <a:ea typeface="宋体" panose="02010600030101010101" pitchFamily="2" charset="-122"/>
                <a:cs typeface="Calibri" panose="020F0502020204030204" pitchFamily="34" charset="0"/>
              </a:rPr>
              <a:t>及车辆到达时间（按小时为准）：</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en-US" altLang="zh-CN" sz="2800" dirty="0">
                <a:solidFill>
                  <a:srgbClr val="444444"/>
                </a:solidFill>
                <a:effectLst/>
                <a:latin typeface="Helvetica Neue"/>
                <a:ea typeface="宋体" panose="02010600030101010101" pitchFamily="2" charset="-122"/>
                <a:cs typeface="Calibri" panose="020F0502020204030204" pitchFamily="34" charset="0"/>
              </a:rPr>
              <a:t>633 6</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该车在停车场的第</a:t>
            </a:r>
            <a:r>
              <a:rPr lang="en-US" altLang="zh-CN" sz="2800" dirty="0">
                <a:solidFill>
                  <a:srgbClr val="444444"/>
                </a:solidFill>
                <a:effectLst/>
                <a:latin typeface="Helvetica Neue"/>
                <a:ea typeface="宋体" panose="02010600030101010101" pitchFamily="2" charset="-122"/>
                <a:cs typeface="Calibri" panose="020F0502020204030204" pitchFamily="34" charset="0"/>
              </a:rPr>
              <a:t> 1 </a:t>
            </a:r>
            <a:r>
              <a:rPr lang="zh-CN" altLang="zh-CN" sz="2800" dirty="0">
                <a:solidFill>
                  <a:srgbClr val="444444"/>
                </a:solidFill>
                <a:effectLst/>
                <a:latin typeface="Helvetica Neue"/>
                <a:ea typeface="宋体" panose="02010600030101010101" pitchFamily="2" charset="-122"/>
                <a:cs typeface="Calibri" panose="020F0502020204030204" pitchFamily="34" charset="0"/>
              </a:rPr>
              <a:t>的位置上</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en-US" altLang="zh-CN" sz="2800" dirty="0">
                <a:effectLst/>
                <a:latin typeface="微软雅黑" panose="020B0503020204020204" pitchFamily="34" charset="-122"/>
                <a:ea typeface="宋体" panose="02010600030101010101" pitchFamily="2" charset="-122"/>
                <a:cs typeface="Calibri" panose="020F0502020204030204" pitchFamily="34" charset="0"/>
              </a:rPr>
              <a:t> </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有车辆进入停车场（</a:t>
            </a:r>
            <a:r>
              <a:rPr lang="en-US" altLang="zh-CN" sz="2800" dirty="0">
                <a:solidFill>
                  <a:srgbClr val="444444"/>
                </a:solidFill>
                <a:effectLst/>
                <a:latin typeface="Helvetica Neue"/>
                <a:ea typeface="宋体" panose="02010600030101010101" pitchFamily="2" charset="-122"/>
                <a:cs typeface="Calibri" panose="020F0502020204030204" pitchFamily="34" charset="0"/>
              </a:rPr>
              <a:t>A</a:t>
            </a:r>
            <a:r>
              <a:rPr lang="zh-CN" altLang="zh-CN" sz="2800" dirty="0">
                <a:solidFill>
                  <a:srgbClr val="444444"/>
                </a:solidFill>
                <a:effectLst/>
                <a:latin typeface="Helvetica Neue"/>
                <a:ea typeface="宋体" panose="02010600030101010101" pitchFamily="2" charset="-122"/>
                <a:cs typeface="Calibri" panose="020F0502020204030204" pitchFamily="34" charset="0"/>
              </a:rPr>
              <a:t>）</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r>
              <a:rPr lang="zh-CN" altLang="zh-CN" sz="2800" dirty="0">
                <a:solidFill>
                  <a:srgbClr val="444444"/>
                </a:solidFill>
                <a:effectLst/>
                <a:latin typeface="Helvetica Neue"/>
                <a:ea typeface="宋体" panose="02010600030101010101" pitchFamily="2" charset="-122"/>
                <a:cs typeface="Calibri" panose="020F0502020204030204" pitchFamily="34" charset="0"/>
              </a:rPr>
              <a:t>有车辆出停车场</a:t>
            </a:r>
            <a:r>
              <a:rPr lang="en-US" altLang="zh-CN" sz="2800" dirty="0">
                <a:solidFill>
                  <a:srgbClr val="444444"/>
                </a:solidFill>
                <a:effectLst/>
                <a:latin typeface="Helvetica Neue"/>
                <a:ea typeface="宋体" panose="02010600030101010101" pitchFamily="2" charset="-122"/>
                <a:cs typeface="Calibri" panose="020F0502020204030204" pitchFamily="34" charset="0"/>
              </a:rPr>
              <a:t>(D);</a:t>
            </a:r>
            <a:r>
              <a:rPr lang="zh-CN" altLang="zh-CN" sz="2800" dirty="0">
                <a:solidFill>
                  <a:srgbClr val="444444"/>
                </a:solidFill>
                <a:effectLst/>
                <a:latin typeface="Helvetica Neue"/>
                <a:ea typeface="宋体" panose="02010600030101010101" pitchFamily="2" charset="-122"/>
                <a:cs typeface="Calibri" panose="020F0502020204030204" pitchFamily="34" charset="0"/>
              </a:rPr>
              <a:t>程序停止（</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r>
              <a:rPr lang="zh-CN" altLang="zh-CN" sz="2800" dirty="0">
                <a:solidFill>
                  <a:srgbClr val="444444"/>
                </a:solidFill>
                <a:effectLst/>
                <a:latin typeface="Helvetica Neue"/>
                <a:ea typeface="宋体" panose="02010600030101010101" pitchFamily="2" charset="-122"/>
                <a:cs typeface="Calibri" panose="020F0502020204030204" pitchFamily="34" charset="0"/>
              </a:rPr>
              <a:t>）</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en-US" altLang="zh-CN" sz="2800" dirty="0">
                <a:solidFill>
                  <a:srgbClr val="444444"/>
                </a:solidFill>
                <a:effectLst/>
                <a:latin typeface="Helvetica Neue"/>
                <a:ea typeface="宋体" panose="02010600030101010101" pitchFamily="2" charset="-122"/>
                <a:cs typeface="Calibri" panose="020F0502020204030204" pitchFamily="34" charset="0"/>
              </a:rPr>
              <a:t>A</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登记车牌号</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r>
              <a:rPr lang="zh-CN" altLang="zh-CN" sz="2800" dirty="0">
                <a:solidFill>
                  <a:srgbClr val="444444"/>
                </a:solidFill>
                <a:effectLst/>
                <a:latin typeface="Helvetica Neue"/>
                <a:ea typeface="宋体" panose="02010600030101010101" pitchFamily="2" charset="-122"/>
                <a:cs typeface="Calibri" panose="020F0502020204030204" pitchFamily="34" charset="0"/>
              </a:rPr>
              <a:t>车牌号不能为</a:t>
            </a:r>
            <a:r>
              <a:rPr lang="en-US" altLang="zh-CN" sz="2800" dirty="0">
                <a:solidFill>
                  <a:srgbClr val="444444"/>
                </a:solidFill>
                <a:effectLst/>
                <a:latin typeface="Helvetica Neue"/>
                <a:ea typeface="宋体" panose="02010600030101010101" pitchFamily="2" charset="-122"/>
                <a:cs typeface="Calibri" panose="020F0502020204030204" pitchFamily="34" charset="0"/>
              </a:rPr>
              <a:t> -1)</a:t>
            </a:r>
            <a:r>
              <a:rPr lang="zh-CN" altLang="zh-CN" sz="2800" dirty="0">
                <a:solidFill>
                  <a:srgbClr val="444444"/>
                </a:solidFill>
                <a:effectLst/>
                <a:latin typeface="Helvetica Neue"/>
                <a:ea typeface="宋体" panose="02010600030101010101" pitchFamily="2" charset="-122"/>
                <a:cs typeface="Calibri" panose="020F0502020204030204" pitchFamily="34" charset="0"/>
              </a:rPr>
              <a:t>及车辆到达时间（按小时为准）：</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en-US" altLang="zh-CN" sz="2800" dirty="0">
                <a:solidFill>
                  <a:srgbClr val="444444"/>
                </a:solidFill>
                <a:effectLst/>
                <a:latin typeface="Helvetica Neue"/>
                <a:ea typeface="宋体" panose="02010600030101010101" pitchFamily="2" charset="-122"/>
                <a:cs typeface="Calibri" panose="020F0502020204030204" pitchFamily="34" charset="0"/>
              </a:rPr>
              <a:t>634 7</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该车在停车场的第</a:t>
            </a:r>
            <a:r>
              <a:rPr lang="en-US" altLang="zh-CN" sz="2800" dirty="0">
                <a:solidFill>
                  <a:srgbClr val="444444"/>
                </a:solidFill>
                <a:effectLst/>
                <a:latin typeface="Helvetica Neue"/>
                <a:ea typeface="宋体" panose="02010600030101010101" pitchFamily="2" charset="-122"/>
                <a:cs typeface="Calibri" panose="020F0502020204030204" pitchFamily="34" charset="0"/>
              </a:rPr>
              <a:t> 2 </a:t>
            </a:r>
            <a:r>
              <a:rPr lang="zh-CN" altLang="zh-CN" sz="2800" dirty="0">
                <a:solidFill>
                  <a:srgbClr val="444444"/>
                </a:solidFill>
                <a:effectLst/>
                <a:latin typeface="Helvetica Neue"/>
                <a:ea typeface="宋体" panose="02010600030101010101" pitchFamily="2" charset="-122"/>
                <a:cs typeface="Calibri" panose="020F0502020204030204" pitchFamily="34" charset="0"/>
              </a:rPr>
              <a:t>的位置上</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endParaRPr lang="en-US" altLang="zh-CN" sz="2800" dirty="0">
              <a:solidFill>
                <a:srgbClr val="444444"/>
              </a:solidFill>
              <a:effectLst/>
              <a:latin typeface="Helvetica Neue"/>
              <a:ea typeface="宋体" panose="02010600030101010101" pitchFamily="2" charset="-122"/>
              <a:cs typeface="Calibri" panose="020F0502020204030204" pitchFamily="34" charset="0"/>
            </a:endParaRPr>
          </a:p>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有车辆进入停车场（</a:t>
            </a:r>
            <a:r>
              <a:rPr lang="en-US" altLang="zh-CN" sz="2800" dirty="0">
                <a:solidFill>
                  <a:srgbClr val="444444"/>
                </a:solidFill>
                <a:effectLst/>
                <a:latin typeface="Helvetica Neue"/>
                <a:ea typeface="宋体" panose="02010600030101010101" pitchFamily="2" charset="-122"/>
                <a:cs typeface="Calibri" panose="020F0502020204030204" pitchFamily="34" charset="0"/>
              </a:rPr>
              <a:t>A</a:t>
            </a:r>
            <a:r>
              <a:rPr lang="zh-CN" altLang="zh-CN" sz="2800" dirty="0">
                <a:solidFill>
                  <a:srgbClr val="444444"/>
                </a:solidFill>
                <a:effectLst/>
                <a:latin typeface="Helvetica Neue"/>
                <a:ea typeface="宋体" panose="02010600030101010101" pitchFamily="2" charset="-122"/>
                <a:cs typeface="Calibri" panose="020F0502020204030204" pitchFamily="34" charset="0"/>
              </a:rPr>
              <a:t>）</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r>
              <a:rPr lang="zh-CN" altLang="zh-CN" sz="2800" dirty="0">
                <a:solidFill>
                  <a:srgbClr val="444444"/>
                </a:solidFill>
                <a:effectLst/>
                <a:latin typeface="Helvetica Neue"/>
                <a:ea typeface="宋体" panose="02010600030101010101" pitchFamily="2" charset="-122"/>
                <a:cs typeface="Calibri" panose="020F0502020204030204" pitchFamily="34" charset="0"/>
              </a:rPr>
              <a:t>有车辆出停车场</a:t>
            </a:r>
            <a:r>
              <a:rPr lang="en-US" altLang="zh-CN" sz="2800" dirty="0">
                <a:solidFill>
                  <a:srgbClr val="444444"/>
                </a:solidFill>
                <a:effectLst/>
                <a:latin typeface="Helvetica Neue"/>
                <a:ea typeface="宋体" panose="02010600030101010101" pitchFamily="2" charset="-122"/>
                <a:cs typeface="Calibri" panose="020F0502020204030204" pitchFamily="34" charset="0"/>
              </a:rPr>
              <a:t>(D);</a:t>
            </a:r>
            <a:r>
              <a:rPr lang="zh-CN" altLang="zh-CN" sz="2800" dirty="0">
                <a:solidFill>
                  <a:srgbClr val="444444"/>
                </a:solidFill>
                <a:effectLst/>
                <a:latin typeface="Helvetica Neue"/>
                <a:ea typeface="宋体" panose="02010600030101010101" pitchFamily="2" charset="-122"/>
                <a:cs typeface="Calibri" panose="020F0502020204030204" pitchFamily="34" charset="0"/>
              </a:rPr>
              <a:t>程序停止（</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r>
              <a:rPr lang="zh-CN" altLang="zh-CN" sz="2800" dirty="0">
                <a:solidFill>
                  <a:srgbClr val="444444"/>
                </a:solidFill>
                <a:effectLst/>
                <a:latin typeface="Helvetica Neue"/>
                <a:ea typeface="宋体" panose="02010600030101010101" pitchFamily="2" charset="-122"/>
                <a:cs typeface="Calibri" panose="020F0502020204030204" pitchFamily="34" charset="0"/>
              </a:rPr>
              <a:t>）</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en-US" altLang="zh-CN" sz="2800" dirty="0">
                <a:solidFill>
                  <a:srgbClr val="444444"/>
                </a:solidFill>
                <a:effectLst/>
                <a:latin typeface="Helvetica Neue"/>
                <a:ea typeface="宋体" panose="02010600030101010101" pitchFamily="2" charset="-122"/>
                <a:cs typeface="Calibri" panose="020F0502020204030204" pitchFamily="34" charset="0"/>
              </a:rPr>
              <a:t>D</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出停车场的车的车牌号以及离开的时间：</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en-US" altLang="zh-CN" sz="2800" dirty="0">
                <a:solidFill>
                  <a:srgbClr val="444444"/>
                </a:solidFill>
                <a:effectLst/>
                <a:latin typeface="Helvetica Neue"/>
                <a:ea typeface="宋体" panose="02010600030101010101" pitchFamily="2" charset="-122"/>
                <a:cs typeface="Calibri" panose="020F0502020204030204" pitchFamily="34" charset="0"/>
              </a:rPr>
              <a:t>633 10</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该车停留的时间为：</a:t>
            </a:r>
            <a:r>
              <a:rPr lang="en-US" altLang="zh-CN" sz="2800" dirty="0">
                <a:solidFill>
                  <a:srgbClr val="444444"/>
                </a:solidFill>
                <a:effectLst/>
                <a:latin typeface="Helvetica Neue"/>
                <a:ea typeface="宋体" panose="02010600030101010101" pitchFamily="2" charset="-122"/>
                <a:cs typeface="Calibri" panose="020F0502020204030204" pitchFamily="34" charset="0"/>
              </a:rPr>
              <a:t>4 </a:t>
            </a:r>
            <a:r>
              <a:rPr lang="zh-CN" altLang="zh-CN" sz="2800" dirty="0">
                <a:solidFill>
                  <a:srgbClr val="444444"/>
                </a:solidFill>
                <a:effectLst/>
                <a:latin typeface="Helvetica Neue"/>
                <a:ea typeface="宋体" panose="02010600030101010101" pitchFamily="2" charset="-122"/>
                <a:cs typeface="Calibri" panose="020F0502020204030204" pitchFamily="34" charset="0"/>
              </a:rPr>
              <a:t>小时</a:t>
            </a:r>
            <a:r>
              <a:rPr lang="en-US" altLang="zh-CN" sz="2800" dirty="0">
                <a:solidFill>
                  <a:srgbClr val="444444"/>
                </a:solidFill>
                <a:effectLst/>
                <a:latin typeface="Helvetica Neue"/>
                <a:ea typeface="宋体" panose="02010600030101010101" pitchFamily="2" charset="-122"/>
                <a:cs typeface="Calibri" panose="020F0502020204030204" pitchFamily="34" charset="0"/>
              </a:rPr>
              <a:t>,</a:t>
            </a:r>
            <a:r>
              <a:rPr lang="zh-CN" altLang="zh-CN" sz="2800" dirty="0">
                <a:solidFill>
                  <a:srgbClr val="444444"/>
                </a:solidFill>
                <a:effectLst/>
                <a:latin typeface="Helvetica Neue"/>
                <a:ea typeface="宋体" panose="02010600030101010101" pitchFamily="2" charset="-122"/>
                <a:cs typeface="Calibri" panose="020F0502020204030204" pitchFamily="34" charset="0"/>
              </a:rPr>
              <a:t>应缴费用为：</a:t>
            </a:r>
            <a:r>
              <a:rPr lang="en-US" altLang="zh-CN" sz="2800" dirty="0">
                <a:solidFill>
                  <a:srgbClr val="444444"/>
                </a:solidFill>
                <a:effectLst/>
                <a:latin typeface="Helvetica Neue"/>
                <a:ea typeface="宋体" panose="02010600030101010101" pitchFamily="2" charset="-122"/>
                <a:cs typeface="Calibri" panose="020F0502020204030204" pitchFamily="34" charset="0"/>
              </a:rPr>
              <a:t>6.000000 </a:t>
            </a:r>
            <a:r>
              <a:rPr lang="zh-CN" altLang="zh-CN" sz="2800" dirty="0">
                <a:solidFill>
                  <a:srgbClr val="444444"/>
                </a:solidFill>
                <a:effectLst/>
                <a:latin typeface="Helvetica Neue"/>
                <a:ea typeface="宋体" panose="02010600030101010101" pitchFamily="2" charset="-122"/>
                <a:cs typeface="Calibri" panose="020F0502020204030204" pitchFamily="34" charset="0"/>
              </a:rPr>
              <a:t>元</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a:p>
            <a:pPr marL="114300" indent="0">
              <a:spcBef>
                <a:spcPts val="400"/>
              </a:spcBef>
              <a:spcAft>
                <a:spcPts val="400"/>
              </a:spcAft>
              <a:buNone/>
            </a:pPr>
            <a:r>
              <a:rPr lang="zh-CN" altLang="zh-CN" sz="2800" dirty="0">
                <a:solidFill>
                  <a:srgbClr val="444444"/>
                </a:solidFill>
                <a:effectLst/>
                <a:latin typeface="Helvetica Neue"/>
                <a:ea typeface="宋体" panose="02010600030101010101" pitchFamily="2" charset="-122"/>
                <a:cs typeface="Calibri" panose="020F0502020204030204" pitchFamily="34" charset="0"/>
              </a:rPr>
              <a:t>在便道上第</a:t>
            </a:r>
            <a:r>
              <a:rPr lang="en-US" altLang="zh-CN" sz="2800" dirty="0">
                <a:solidFill>
                  <a:srgbClr val="444444"/>
                </a:solidFill>
                <a:effectLst/>
                <a:latin typeface="Helvetica Neue"/>
                <a:ea typeface="宋体" panose="02010600030101010101" pitchFamily="2" charset="-122"/>
                <a:cs typeface="Calibri" panose="020F0502020204030204" pitchFamily="34" charset="0"/>
              </a:rPr>
              <a:t>1</a:t>
            </a:r>
            <a:r>
              <a:rPr lang="zh-CN" altLang="zh-CN" sz="2800" dirty="0">
                <a:solidFill>
                  <a:srgbClr val="444444"/>
                </a:solidFill>
                <a:effectLst/>
                <a:latin typeface="Helvetica Neue"/>
                <a:ea typeface="宋体" panose="02010600030101010101" pitchFamily="2" charset="-122"/>
                <a:cs typeface="Calibri" panose="020F0502020204030204" pitchFamily="34" charset="0"/>
              </a:rPr>
              <a:t>的位置上，车牌号为：</a:t>
            </a:r>
            <a:r>
              <a:rPr lang="en-US" altLang="zh-CN" sz="2800" dirty="0">
                <a:solidFill>
                  <a:srgbClr val="444444"/>
                </a:solidFill>
                <a:effectLst/>
                <a:latin typeface="Helvetica Neue"/>
                <a:ea typeface="宋体" panose="02010600030101010101" pitchFamily="2" charset="-122"/>
                <a:cs typeface="Calibri" panose="020F0502020204030204" pitchFamily="34" charset="0"/>
              </a:rPr>
              <a:t>636 </a:t>
            </a:r>
            <a:r>
              <a:rPr lang="zh-CN" altLang="zh-CN" sz="2800" dirty="0">
                <a:solidFill>
                  <a:srgbClr val="444444"/>
                </a:solidFill>
                <a:effectLst/>
                <a:latin typeface="Helvetica Neue"/>
                <a:ea typeface="宋体" panose="02010600030101010101" pitchFamily="2" charset="-122"/>
                <a:cs typeface="Calibri" panose="020F0502020204030204" pitchFamily="34" charset="0"/>
              </a:rPr>
              <a:t>的车进停车场的时间为：</a:t>
            </a:r>
            <a:r>
              <a:rPr lang="en-US" altLang="zh-CN" sz="2800" dirty="0">
                <a:solidFill>
                  <a:srgbClr val="444444"/>
                </a:solidFill>
                <a:effectLst/>
                <a:latin typeface="Helvetica Neue"/>
                <a:ea typeface="宋体" panose="02010600030101010101" pitchFamily="2" charset="-122"/>
                <a:cs typeface="Calibri" panose="020F0502020204030204" pitchFamily="34" charset="0"/>
              </a:rPr>
              <a:t>10</a:t>
            </a:r>
            <a:endParaRPr lang="zh-CN" altLang="zh-CN" sz="28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1289685809"/>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8F02F-7FAC-156D-2109-07DB239E5C69}"/>
              </a:ext>
            </a:extLst>
          </p:cNvPr>
          <p:cNvSpPr>
            <a:spLocks noGrp="1"/>
          </p:cNvSpPr>
          <p:nvPr>
            <p:ph type="title"/>
          </p:nvPr>
        </p:nvSpPr>
        <p:spPr/>
        <p:txBody>
          <a:bodyPr/>
          <a:lstStyle/>
          <a:p>
            <a:r>
              <a:rPr lang="zh-CN" altLang="en-US" dirty="0"/>
              <a:t>推小车卡牌游戏</a:t>
            </a:r>
          </a:p>
        </p:txBody>
      </p:sp>
      <p:sp>
        <p:nvSpPr>
          <p:cNvPr id="3" name="内容占位符 2">
            <a:extLst>
              <a:ext uri="{FF2B5EF4-FFF2-40B4-BE49-F238E27FC236}">
                <a16:creationId xmlns:a16="http://schemas.microsoft.com/office/drawing/2014/main" id="{0EE1234D-E08A-4696-68A7-405566D8F976}"/>
              </a:ext>
            </a:extLst>
          </p:cNvPr>
          <p:cNvSpPr>
            <a:spLocks noGrp="1"/>
          </p:cNvSpPr>
          <p:nvPr>
            <p:ph idx="1"/>
          </p:nvPr>
        </p:nvSpPr>
        <p:spPr/>
        <p:txBody>
          <a:bodyPr/>
          <a:lstStyle/>
          <a:p>
            <a:r>
              <a:rPr lang="zh-CN" altLang="en-US" dirty="0"/>
              <a:t>“推小车”扑克牌游戏适合 </a:t>
            </a:r>
            <a:r>
              <a:rPr lang="en-US" altLang="zh-CN" dirty="0"/>
              <a:t>2-3 </a:t>
            </a:r>
            <a:r>
              <a:rPr lang="zh-CN" altLang="en-US" dirty="0"/>
              <a:t>个人玩，游戏规则也超级简单：将一副扑克牌平均分成两份，每人拿一份，每个人手中的扑克牌全部反面朝上，叠成一摞。游戏进行时，每个人轮流拿出第一张扑克牌放到桌上，将其排成一竖行。如果打出的牌与桌上某张牌的数字（红桃 </a:t>
            </a:r>
            <a:r>
              <a:rPr lang="en-US" altLang="zh-CN" dirty="0"/>
              <a:t>5 </a:t>
            </a:r>
            <a:r>
              <a:rPr lang="zh-CN" altLang="en-US" dirty="0"/>
              <a:t>和黑桃 </a:t>
            </a:r>
            <a:r>
              <a:rPr lang="en-US" altLang="zh-CN" dirty="0"/>
              <a:t>5 </a:t>
            </a:r>
            <a:r>
              <a:rPr lang="zh-CN" altLang="en-US" dirty="0"/>
              <a:t>在此游戏中相等）相等，即可将两张相同的牌以及两张中间所夹的所有的牌全部取走，每次取走的一小摞牌都必须放到自己本摞的下面。</a:t>
            </a:r>
          </a:p>
          <a:p>
            <a:r>
              <a:rPr lang="zh-CN" altLang="en-US" dirty="0"/>
              <a:t>游戏过程中，一旦有人手中没有牌，则宣布另一人获胜，同时游戏结束。</a:t>
            </a:r>
          </a:p>
        </p:txBody>
      </p:sp>
    </p:spTree>
    <p:extLst>
      <p:ext uri="{BB962C8B-B14F-4D97-AF65-F5344CB8AC3E}">
        <p14:creationId xmlns:p14="http://schemas.microsoft.com/office/powerpoint/2010/main" val="100328910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04</a:t>
              </a:r>
            </a:p>
          </p:txBody>
        </p:sp>
      </p:grpSp>
      <p:sp>
        <p:nvSpPr>
          <p:cNvPr id="75" name="TextBox 74"/>
          <p:cNvSpPr txBox="1"/>
          <p:nvPr/>
        </p:nvSpPr>
        <p:spPr>
          <a:xfrm>
            <a:off x="5486953" y="3011340"/>
            <a:ext cx="5438775" cy="852805"/>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实验报告要求</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4134063666"/>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未XC标题-16">
            <a:extLst>
              <a:ext uri="{FF2B5EF4-FFF2-40B4-BE49-F238E27FC236}">
                <a16:creationId xmlns:a16="http://schemas.microsoft.com/office/drawing/2014/main" id="{759A5C7A-9DB9-4C7C-BFB2-35E89D2C0CC4}"/>
              </a:ext>
            </a:extLst>
          </p:cNvPr>
          <p:cNvPicPr>
            <a:picLocks noChangeAspect="1"/>
          </p:cNvPicPr>
          <p:nvPr/>
        </p:nvPicPr>
        <p:blipFill>
          <a:blip r:embed="rId3"/>
          <a:stretch>
            <a:fillRect/>
          </a:stretch>
        </p:blipFill>
        <p:spPr>
          <a:xfrm rot="5400000">
            <a:off x="2830387" y="-2525221"/>
            <a:ext cx="6835168" cy="11888056"/>
          </a:xfrm>
          <a:prstGeom prst="rect">
            <a:avLst/>
          </a:prstGeom>
        </p:spPr>
      </p:pic>
      <p:pic>
        <p:nvPicPr>
          <p:cNvPr id="34" name="图片 33" descr="未XC标题-14">
            <a:extLst>
              <a:ext uri="{FF2B5EF4-FFF2-40B4-BE49-F238E27FC236}">
                <a16:creationId xmlns:a16="http://schemas.microsoft.com/office/drawing/2014/main" id="{8FB86981-9C3F-4399-BBCA-07A5338F6907}"/>
              </a:ext>
            </a:extLst>
          </p:cNvPr>
          <p:cNvPicPr>
            <a:picLocks noChangeAspect="1"/>
          </p:cNvPicPr>
          <p:nvPr/>
        </p:nvPicPr>
        <p:blipFill>
          <a:blip r:embed="rId4"/>
          <a:stretch>
            <a:fillRect/>
          </a:stretch>
        </p:blipFill>
        <p:spPr>
          <a:xfrm rot="5400000">
            <a:off x="2489047" y="-2512175"/>
            <a:ext cx="6897456" cy="11888058"/>
          </a:xfrm>
          <a:prstGeom prst="rect">
            <a:avLst/>
          </a:prstGeom>
        </p:spPr>
      </p:pic>
      <p:pic>
        <p:nvPicPr>
          <p:cNvPr id="35" name="图片 34" descr="未XC标题-15">
            <a:extLst>
              <a:ext uri="{FF2B5EF4-FFF2-40B4-BE49-F238E27FC236}">
                <a16:creationId xmlns:a16="http://schemas.microsoft.com/office/drawing/2014/main" id="{1A74AD08-00E2-441B-9125-0BF0A4473C25}"/>
              </a:ext>
            </a:extLst>
          </p:cNvPr>
          <p:cNvPicPr>
            <a:picLocks noChangeAspect="1"/>
          </p:cNvPicPr>
          <p:nvPr/>
        </p:nvPicPr>
        <p:blipFill>
          <a:blip r:embed="rId5"/>
          <a:stretch>
            <a:fillRect/>
          </a:stretch>
        </p:blipFill>
        <p:spPr>
          <a:xfrm rot="5400000">
            <a:off x="2654457" y="-2516295"/>
            <a:ext cx="6877786" cy="11888058"/>
          </a:xfrm>
          <a:prstGeom prst="rect">
            <a:avLst/>
          </a:prstGeom>
          <a:solidFill>
            <a:srgbClr val="0F7EB3"/>
          </a:solidFill>
        </p:spPr>
      </p:pic>
      <p:sp>
        <p:nvSpPr>
          <p:cNvPr id="75" name="TextBox 74"/>
          <p:cNvSpPr txBox="1"/>
          <p:nvPr/>
        </p:nvSpPr>
        <p:spPr>
          <a:xfrm>
            <a:off x="5810144" y="405677"/>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实验目的</a:t>
            </a:r>
          </a:p>
        </p:txBody>
      </p:sp>
      <p:sp>
        <p:nvSpPr>
          <p:cNvPr id="76" name="TextBox 75"/>
          <p:cNvSpPr txBox="1"/>
          <p:nvPr/>
        </p:nvSpPr>
        <p:spPr>
          <a:xfrm>
            <a:off x="6776443" y="4295246"/>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实验报告要求</a:t>
            </a:r>
          </a:p>
        </p:txBody>
      </p:sp>
      <p:grpSp>
        <p:nvGrpSpPr>
          <p:cNvPr id="77" name="组合 76"/>
          <p:cNvGrpSpPr/>
          <p:nvPr/>
        </p:nvGrpSpPr>
        <p:grpSpPr>
          <a:xfrm>
            <a:off x="4376177" y="368003"/>
            <a:ext cx="1152869" cy="1152867"/>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01</a:t>
              </a:r>
            </a:p>
          </p:txBody>
        </p:sp>
      </p:grpSp>
      <p:grpSp>
        <p:nvGrpSpPr>
          <p:cNvPr id="82" name="组合 81"/>
          <p:cNvGrpSpPr/>
          <p:nvPr/>
        </p:nvGrpSpPr>
        <p:grpSpPr>
          <a:xfrm>
            <a:off x="5432294" y="4016408"/>
            <a:ext cx="1152869" cy="1152867"/>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04</a:t>
              </a:r>
            </a:p>
          </p:txBody>
        </p:sp>
      </p:grpSp>
      <p:sp>
        <p:nvSpPr>
          <p:cNvPr id="87" name="TextBox 86"/>
          <p:cNvSpPr txBox="1"/>
          <p:nvPr/>
        </p:nvSpPr>
        <p:spPr>
          <a:xfrm>
            <a:off x="6755431" y="1611894"/>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栈与队列的简单回顾</a:t>
            </a:r>
          </a:p>
        </p:txBody>
      </p:sp>
      <p:grpSp>
        <p:nvGrpSpPr>
          <p:cNvPr id="88" name="组合 87"/>
          <p:cNvGrpSpPr/>
          <p:nvPr/>
        </p:nvGrpSpPr>
        <p:grpSpPr>
          <a:xfrm>
            <a:off x="5336283" y="1424120"/>
            <a:ext cx="1152869" cy="1152867"/>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02</a:t>
              </a:r>
            </a:p>
          </p:txBody>
        </p:sp>
      </p:grpSp>
      <p:sp>
        <p:nvSpPr>
          <p:cNvPr id="93" name="TextBox 92"/>
          <p:cNvSpPr txBox="1"/>
          <p:nvPr/>
        </p:nvSpPr>
        <p:spPr>
          <a:xfrm>
            <a:off x="7464560" y="2977263"/>
            <a:ext cx="3486107" cy="731856"/>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实验内容</a:t>
            </a:r>
            <a:r>
              <a:rPr lang="en-US" altLang="zh-CN" sz="2000" b="1" dirty="0">
                <a:solidFill>
                  <a:schemeClr val="bg1"/>
                </a:solidFill>
                <a:latin typeface="+mn-ea"/>
                <a:cs typeface="+mn-ea"/>
                <a:sym typeface="+mn-lt"/>
              </a:rPr>
              <a:t>——</a:t>
            </a:r>
            <a:r>
              <a:rPr lang="zh-CN" altLang="en-US" sz="2000" b="1" dirty="0">
                <a:solidFill>
                  <a:schemeClr val="bg1"/>
                </a:solidFill>
                <a:latin typeface="+mn-ea"/>
                <a:cs typeface="+mn-ea"/>
                <a:sym typeface="+mn-lt"/>
              </a:rPr>
              <a:t>停车场管理</a:t>
            </a:r>
            <a:r>
              <a:rPr lang="en-US" altLang="zh-CN" sz="2000" b="1" dirty="0">
                <a:solidFill>
                  <a:schemeClr val="bg1"/>
                </a:solidFill>
                <a:latin typeface="+mn-ea"/>
                <a:cs typeface="+mn-ea"/>
                <a:sym typeface="+mn-lt"/>
              </a:rPr>
              <a:t>&amp;</a:t>
            </a:r>
            <a:r>
              <a:rPr lang="zh-CN" altLang="en-US" sz="2000" b="1" dirty="0">
                <a:solidFill>
                  <a:schemeClr val="bg1"/>
                </a:solidFill>
                <a:latin typeface="+mn-ea"/>
                <a:cs typeface="+mn-ea"/>
                <a:sym typeface="+mn-lt"/>
              </a:rPr>
              <a:t>推小车卡牌游戏</a:t>
            </a:r>
          </a:p>
        </p:txBody>
      </p:sp>
      <p:grpSp>
        <p:nvGrpSpPr>
          <p:cNvPr id="94" name="组合 93"/>
          <p:cNvGrpSpPr/>
          <p:nvPr/>
        </p:nvGrpSpPr>
        <p:grpSpPr>
          <a:xfrm>
            <a:off x="6008358" y="2723059"/>
            <a:ext cx="1152869" cy="1152867"/>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03</a:t>
              </a:r>
            </a:p>
          </p:txBody>
        </p:sp>
      </p:grpSp>
      <p:sp>
        <p:nvSpPr>
          <p:cNvPr id="99" name="TextBox 98"/>
          <p:cNvSpPr txBox="1"/>
          <p:nvPr/>
        </p:nvSpPr>
        <p:spPr>
          <a:xfrm>
            <a:off x="6104368" y="5638657"/>
            <a:ext cx="3486107" cy="424079"/>
          </a:xfrm>
          <a:prstGeom prst="rect">
            <a:avLst/>
          </a:prstGeom>
          <a:noFill/>
        </p:spPr>
        <p:txBody>
          <a:bodyPr wrap="square" lIns="115177" tIns="57589" rIns="115177" bIns="57589" rtlCol="0">
            <a:spAutoFit/>
          </a:bodyPr>
          <a:lstStyle/>
          <a:p>
            <a:r>
              <a:rPr lang="zh-CN" altLang="en-US" sz="2000" b="1" dirty="0">
                <a:solidFill>
                  <a:schemeClr val="bg1"/>
                </a:solidFill>
                <a:latin typeface="+mn-ea"/>
                <a:cs typeface="+mn-ea"/>
                <a:sym typeface="+mn-lt"/>
              </a:rPr>
              <a:t>小结</a:t>
            </a:r>
          </a:p>
        </p:txBody>
      </p:sp>
      <p:grpSp>
        <p:nvGrpSpPr>
          <p:cNvPr id="100" name="组合 99"/>
          <p:cNvGrpSpPr/>
          <p:nvPr/>
        </p:nvGrpSpPr>
        <p:grpSpPr>
          <a:xfrm>
            <a:off x="4760219" y="5359819"/>
            <a:ext cx="1152869" cy="1152867"/>
            <a:chOff x="4067944" y="3874219"/>
            <a:chExt cx="864652" cy="864650"/>
          </a:xfrm>
        </p:grpSpPr>
        <p:grpSp>
          <p:nvGrpSpPr>
            <p:cNvPr id="101" name="组合 100"/>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103" name="同心圆 10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sp>
            <p:nvSpPr>
              <p:cNvPr id="104" name="椭圆 10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0F7EB3"/>
                  </a:solidFill>
                  <a:latin typeface="+mn-ea"/>
                  <a:cs typeface="+mn-ea"/>
                  <a:sym typeface="+mn-lt"/>
                </a:endParaRPr>
              </a:p>
            </p:txBody>
          </p:sp>
        </p:grpSp>
        <p:sp>
          <p:nvSpPr>
            <p:cNvPr id="102" name="TextBox 101"/>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3200" b="1" dirty="0">
                  <a:solidFill>
                    <a:srgbClr val="3083A9"/>
                  </a:solidFill>
                  <a:latin typeface="+mn-ea"/>
                  <a:cs typeface="+mn-ea"/>
                  <a:sym typeface="+mn-lt"/>
                </a:rPr>
                <a:t>05</a:t>
              </a:r>
            </a:p>
          </p:txBody>
        </p:sp>
      </p:grpSp>
      <p:sp>
        <p:nvSpPr>
          <p:cNvPr id="36" name="任意多边形 9">
            <a:extLst>
              <a:ext uri="{FF2B5EF4-FFF2-40B4-BE49-F238E27FC236}">
                <a16:creationId xmlns:a16="http://schemas.microsoft.com/office/drawing/2014/main" id="{32854BC0-1AB5-44F8-9FCE-67C97C5A9FB4}"/>
              </a:ext>
            </a:extLst>
          </p:cNvPr>
          <p:cNvSpPr/>
          <p:nvPr/>
        </p:nvSpPr>
        <p:spPr>
          <a:xfrm>
            <a:off x="0" y="0"/>
            <a:ext cx="3428999" cy="6858001"/>
          </a:xfrm>
          <a:custGeom>
            <a:avLst/>
            <a:gdLst>
              <a:gd name="connsiteX0" fmla="*/ 0 w 3428999"/>
              <a:gd name="connsiteY0" fmla="*/ 0 h 6858001"/>
              <a:gd name="connsiteX1" fmla="*/ 3428999 w 3428999"/>
              <a:gd name="connsiteY1" fmla="*/ 3429001 h 6858001"/>
              <a:gd name="connsiteX2" fmla="*/ 0 w 3428999"/>
              <a:gd name="connsiteY2" fmla="*/ 6858001 h 6858001"/>
            </a:gdLst>
            <a:ahLst/>
            <a:cxnLst>
              <a:cxn ang="0">
                <a:pos x="connsiteX0" y="connsiteY0"/>
              </a:cxn>
              <a:cxn ang="0">
                <a:pos x="connsiteX1" y="connsiteY1"/>
              </a:cxn>
              <a:cxn ang="0">
                <a:pos x="connsiteX2" y="connsiteY2"/>
              </a:cxn>
            </a:cxnLst>
            <a:rect l="l" t="t" r="r" b="b"/>
            <a:pathLst>
              <a:path w="3428999" h="6858001">
                <a:moveTo>
                  <a:pt x="0" y="0"/>
                </a:moveTo>
                <a:lnTo>
                  <a:pt x="3428999" y="3429001"/>
                </a:lnTo>
                <a:lnTo>
                  <a:pt x="0" y="6858001"/>
                </a:lnTo>
                <a:close/>
              </a:path>
            </a:pathLst>
          </a:custGeom>
          <a:solidFill>
            <a:schemeClr val="bg1">
              <a:lumMod val="95000"/>
            </a:schemeClr>
          </a:solidFill>
          <a:ln>
            <a:noFill/>
          </a:ln>
          <a:effectLst>
            <a:outerShdw blurRad="1524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7" name="图片占位符 18">
            <a:extLst>
              <a:ext uri="{FF2B5EF4-FFF2-40B4-BE49-F238E27FC236}">
                <a16:creationId xmlns:a16="http://schemas.microsoft.com/office/drawing/2014/main" id="{5F60F106-4AD3-49C6-B592-D83A857198DE}"/>
              </a:ext>
            </a:extLst>
          </p:cNvPr>
          <p:cNvPicPr>
            <a:picLocks noChangeAspect="1"/>
          </p:cNvPicPr>
          <p:nvPr/>
        </p:nvPicPr>
        <p:blipFill>
          <a:blip r:embed="rId6">
            <a:extLst>
              <a:ext uri="{28A0092B-C50C-407E-A947-70E740481C1C}">
                <a14:useLocalDpi xmlns:a14="http://schemas.microsoft.com/office/drawing/2010/main" val="0"/>
              </a:ext>
            </a:extLst>
          </a:blip>
          <a:srcRect l="31250" r="31250"/>
          <a:stretch>
            <a:fillRect/>
          </a:stretch>
        </p:blipFill>
        <p:spPr>
          <a:xfrm>
            <a:off x="1" y="560441"/>
            <a:ext cx="2868559" cy="5737121"/>
          </a:xfrm>
          <a:custGeom>
            <a:avLst/>
            <a:gdLst>
              <a:gd name="connsiteX0" fmla="*/ 0 w 2868559"/>
              <a:gd name="connsiteY0" fmla="*/ 0 h 5737121"/>
              <a:gd name="connsiteX1" fmla="*/ 2868559 w 2868559"/>
              <a:gd name="connsiteY1" fmla="*/ 2868561 h 5737121"/>
              <a:gd name="connsiteX2" fmla="*/ 0 w 2868559"/>
              <a:gd name="connsiteY2" fmla="*/ 5737121 h 5737121"/>
            </a:gdLst>
            <a:ahLst/>
            <a:cxnLst>
              <a:cxn ang="0">
                <a:pos x="connsiteX0" y="connsiteY0"/>
              </a:cxn>
              <a:cxn ang="0">
                <a:pos x="connsiteX1" y="connsiteY1"/>
              </a:cxn>
              <a:cxn ang="0">
                <a:pos x="connsiteX2" y="connsiteY2"/>
              </a:cxn>
            </a:cxnLst>
            <a:rect l="l" t="t" r="r" b="b"/>
            <a:pathLst>
              <a:path w="2868559" h="5737121">
                <a:moveTo>
                  <a:pt x="0" y="0"/>
                </a:moveTo>
                <a:lnTo>
                  <a:pt x="2868559" y="2868561"/>
                </a:lnTo>
                <a:lnTo>
                  <a:pt x="0" y="5737121"/>
                </a:lnTo>
                <a:close/>
              </a:path>
            </a:pathLst>
          </a:custGeom>
        </p:spPr>
      </p:pic>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0-#ppt_w/2"/>
                                          </p:val>
                                        </p:tav>
                                        <p:tav tm="100000">
                                          <p:val>
                                            <p:strVal val="#ppt_x"/>
                                          </p:val>
                                        </p:tav>
                                      </p:tavLst>
                                    </p:anim>
                                    <p:anim calcmode="lin" valueType="num">
                                      <p:cBhvr additive="base">
                                        <p:cTn id="13" dur="500" fill="hold"/>
                                        <p:tgtEl>
                                          <p:spTgt spid="36"/>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additive="base">
                                        <p:cTn id="16" dur="500" fill="hold"/>
                                        <p:tgtEl>
                                          <p:spTgt spid="37"/>
                                        </p:tgtEl>
                                        <p:attrNameLst>
                                          <p:attrName>ppt_x</p:attrName>
                                        </p:attrNameLst>
                                      </p:cBhvr>
                                      <p:tavLst>
                                        <p:tav tm="0">
                                          <p:val>
                                            <p:strVal val="0-#ppt_w/2"/>
                                          </p:val>
                                        </p:tav>
                                        <p:tav tm="100000">
                                          <p:val>
                                            <p:strVal val="#ppt_x"/>
                                          </p:val>
                                        </p:tav>
                                      </p:tavLst>
                                    </p:anim>
                                    <p:anim calcmode="lin" valueType="num">
                                      <p:cBhvr additive="base">
                                        <p:cTn id="17" dur="500" fill="hold"/>
                                        <p:tgtEl>
                                          <p:spTgt spid="37"/>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 calcmode="lin" valueType="num">
                                      <p:cBhvr>
                                        <p:cTn id="21" dur="100" fill="hold"/>
                                        <p:tgtEl>
                                          <p:spTgt spid="77"/>
                                        </p:tgtEl>
                                        <p:attrNameLst>
                                          <p:attrName>ppt_w</p:attrName>
                                        </p:attrNameLst>
                                      </p:cBhvr>
                                      <p:tavLst>
                                        <p:tav tm="0">
                                          <p:val>
                                            <p:fltVal val="0"/>
                                          </p:val>
                                        </p:tav>
                                        <p:tav tm="100000">
                                          <p:val>
                                            <p:strVal val="#ppt_w"/>
                                          </p:val>
                                        </p:tav>
                                      </p:tavLst>
                                    </p:anim>
                                    <p:anim calcmode="lin" valueType="num">
                                      <p:cBhvr>
                                        <p:cTn id="22" dur="100" fill="hold"/>
                                        <p:tgtEl>
                                          <p:spTgt spid="77"/>
                                        </p:tgtEl>
                                        <p:attrNameLst>
                                          <p:attrName>ppt_h</p:attrName>
                                        </p:attrNameLst>
                                      </p:cBhvr>
                                      <p:tavLst>
                                        <p:tav tm="0">
                                          <p:val>
                                            <p:fltVal val="0"/>
                                          </p:val>
                                        </p:tav>
                                        <p:tav tm="100000">
                                          <p:val>
                                            <p:strVal val="#ppt_h"/>
                                          </p:val>
                                        </p:tav>
                                      </p:tavLst>
                                    </p:anim>
                                    <p:animEffect transition="in" filter="fade">
                                      <p:cBhvr>
                                        <p:cTn id="23" dur="100"/>
                                        <p:tgtEl>
                                          <p:spTgt spid="77"/>
                                        </p:tgtEl>
                                      </p:cBhvr>
                                    </p:animEffect>
                                  </p:childTnLst>
                                </p:cTn>
                              </p:par>
                              <p:par>
                                <p:cTn id="24" presetID="6" presetClass="emph" presetSubtype="0" fill="hold" nodeType="withEffect">
                                  <p:stCondLst>
                                    <p:cond delay="100"/>
                                  </p:stCondLst>
                                  <p:childTnLst>
                                    <p:animScale>
                                      <p:cBhvr>
                                        <p:cTn id="25" dur="100" fill="hold"/>
                                        <p:tgtEl>
                                          <p:spTgt spid="77"/>
                                        </p:tgtEl>
                                      </p:cBhvr>
                                      <p:by x="110000" y="110000"/>
                                    </p:animScale>
                                  </p:childTnLst>
                                </p:cTn>
                              </p:par>
                              <p:par>
                                <p:cTn id="26" presetID="6" presetClass="emph" presetSubtype="0" fill="hold" nodeType="withEffect">
                                  <p:stCondLst>
                                    <p:cond delay="200"/>
                                  </p:stCondLst>
                                  <p:childTnLst>
                                    <p:animScale>
                                      <p:cBhvr>
                                        <p:cTn id="27" dur="200" fill="hold"/>
                                        <p:tgtEl>
                                          <p:spTgt spid="77"/>
                                        </p:tgtEl>
                                      </p:cBhvr>
                                      <p:by x="90000" y="90000"/>
                                    </p:animScale>
                                  </p:childTnLst>
                                </p:cTn>
                              </p:par>
                              <p:par>
                                <p:cTn id="28" presetID="6" presetClass="emph" presetSubtype="0" fill="hold" nodeType="withEffect">
                                  <p:stCondLst>
                                    <p:cond delay="400"/>
                                  </p:stCondLst>
                                  <p:childTnLst>
                                    <p:animScale>
                                      <p:cBhvr>
                                        <p:cTn id="29" dur="100" fill="hold"/>
                                        <p:tgtEl>
                                          <p:spTgt spid="77"/>
                                        </p:tgtEl>
                                      </p:cBhvr>
                                      <p:by x="105000" y="105000"/>
                                    </p:animScale>
                                  </p:childTnLst>
                                </p:cTn>
                              </p:par>
                              <p:par>
                                <p:cTn id="30" presetID="6" presetClass="emph" presetSubtype="0" fill="hold" nodeType="withEffect">
                                  <p:stCondLst>
                                    <p:cond delay="500"/>
                                  </p:stCondLst>
                                  <p:childTnLst>
                                    <p:animScale>
                                      <p:cBhvr>
                                        <p:cTn id="31" dur="200" fill="hold"/>
                                        <p:tgtEl>
                                          <p:spTgt spid="77"/>
                                        </p:tgtEl>
                                      </p:cBhvr>
                                      <p:by x="95000" y="95000"/>
                                    </p:animScale>
                                  </p:childTnLst>
                                </p:cTn>
                              </p:par>
                            </p:childTnLst>
                          </p:cTn>
                        </p:par>
                        <p:par>
                          <p:cTn id="32" fill="hold">
                            <p:stCondLst>
                              <p:cond delay="1700"/>
                            </p:stCondLst>
                            <p:childTnLst>
                              <p:par>
                                <p:cTn id="33" presetID="22" presetClass="entr" presetSubtype="8" fill="hold" grpId="0" nodeType="after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wipe(left)">
                                      <p:cBhvr>
                                        <p:cTn id="35" dur="500"/>
                                        <p:tgtEl>
                                          <p:spTgt spid="75"/>
                                        </p:tgtEl>
                                      </p:cBhvr>
                                    </p:animEffect>
                                  </p:childTnLst>
                                </p:cTn>
                              </p:par>
                            </p:childTnLst>
                          </p:cTn>
                        </p:par>
                        <p:par>
                          <p:cTn id="36" fill="hold">
                            <p:stCondLst>
                              <p:cond delay="2200"/>
                            </p:stCondLst>
                            <p:childTnLst>
                              <p:par>
                                <p:cTn id="37" presetID="53" presetClass="entr" presetSubtype="16" fill="hold" nodeType="after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100" fill="hold"/>
                                        <p:tgtEl>
                                          <p:spTgt spid="88"/>
                                        </p:tgtEl>
                                        <p:attrNameLst>
                                          <p:attrName>ppt_w</p:attrName>
                                        </p:attrNameLst>
                                      </p:cBhvr>
                                      <p:tavLst>
                                        <p:tav tm="0">
                                          <p:val>
                                            <p:fltVal val="0"/>
                                          </p:val>
                                        </p:tav>
                                        <p:tav tm="100000">
                                          <p:val>
                                            <p:strVal val="#ppt_w"/>
                                          </p:val>
                                        </p:tav>
                                      </p:tavLst>
                                    </p:anim>
                                    <p:anim calcmode="lin" valueType="num">
                                      <p:cBhvr>
                                        <p:cTn id="40" dur="100" fill="hold"/>
                                        <p:tgtEl>
                                          <p:spTgt spid="88"/>
                                        </p:tgtEl>
                                        <p:attrNameLst>
                                          <p:attrName>ppt_h</p:attrName>
                                        </p:attrNameLst>
                                      </p:cBhvr>
                                      <p:tavLst>
                                        <p:tav tm="0">
                                          <p:val>
                                            <p:fltVal val="0"/>
                                          </p:val>
                                        </p:tav>
                                        <p:tav tm="100000">
                                          <p:val>
                                            <p:strVal val="#ppt_h"/>
                                          </p:val>
                                        </p:tav>
                                      </p:tavLst>
                                    </p:anim>
                                    <p:animEffect transition="in" filter="fade">
                                      <p:cBhvr>
                                        <p:cTn id="41" dur="100"/>
                                        <p:tgtEl>
                                          <p:spTgt spid="88"/>
                                        </p:tgtEl>
                                      </p:cBhvr>
                                    </p:animEffect>
                                  </p:childTnLst>
                                </p:cTn>
                              </p:par>
                              <p:par>
                                <p:cTn id="42" presetID="6" presetClass="emph" presetSubtype="0" fill="hold" nodeType="withEffect">
                                  <p:stCondLst>
                                    <p:cond delay="100"/>
                                  </p:stCondLst>
                                  <p:childTnLst>
                                    <p:animScale>
                                      <p:cBhvr>
                                        <p:cTn id="43" dur="100" fill="hold"/>
                                        <p:tgtEl>
                                          <p:spTgt spid="88"/>
                                        </p:tgtEl>
                                      </p:cBhvr>
                                      <p:by x="110000" y="110000"/>
                                    </p:animScale>
                                  </p:childTnLst>
                                </p:cTn>
                              </p:par>
                              <p:par>
                                <p:cTn id="44" presetID="6" presetClass="emph" presetSubtype="0" fill="hold" nodeType="withEffect">
                                  <p:stCondLst>
                                    <p:cond delay="200"/>
                                  </p:stCondLst>
                                  <p:childTnLst>
                                    <p:animScale>
                                      <p:cBhvr>
                                        <p:cTn id="45" dur="200" fill="hold"/>
                                        <p:tgtEl>
                                          <p:spTgt spid="88"/>
                                        </p:tgtEl>
                                      </p:cBhvr>
                                      <p:by x="90000" y="90000"/>
                                    </p:animScale>
                                  </p:childTnLst>
                                </p:cTn>
                              </p:par>
                              <p:par>
                                <p:cTn id="46" presetID="6" presetClass="emph" presetSubtype="0" fill="hold" nodeType="withEffect">
                                  <p:stCondLst>
                                    <p:cond delay="400"/>
                                  </p:stCondLst>
                                  <p:childTnLst>
                                    <p:animScale>
                                      <p:cBhvr>
                                        <p:cTn id="47" dur="100" fill="hold"/>
                                        <p:tgtEl>
                                          <p:spTgt spid="88"/>
                                        </p:tgtEl>
                                      </p:cBhvr>
                                      <p:by x="105000" y="105000"/>
                                    </p:animScale>
                                  </p:childTnLst>
                                </p:cTn>
                              </p:par>
                              <p:par>
                                <p:cTn id="48" presetID="6" presetClass="emph" presetSubtype="0" fill="hold" nodeType="withEffect">
                                  <p:stCondLst>
                                    <p:cond delay="500"/>
                                  </p:stCondLst>
                                  <p:childTnLst>
                                    <p:animScale>
                                      <p:cBhvr>
                                        <p:cTn id="49" dur="200" fill="hold"/>
                                        <p:tgtEl>
                                          <p:spTgt spid="88"/>
                                        </p:tgtEl>
                                      </p:cBhvr>
                                      <p:by x="95000" y="95000"/>
                                    </p:animScale>
                                  </p:childTnLst>
                                </p:cTn>
                              </p:par>
                            </p:childTnLst>
                          </p:cTn>
                        </p:par>
                        <p:par>
                          <p:cTn id="50" fill="hold">
                            <p:stCondLst>
                              <p:cond delay="2900"/>
                            </p:stCondLst>
                            <p:childTnLst>
                              <p:par>
                                <p:cTn id="51" presetID="22" presetClass="entr" presetSubtype="8"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left)">
                                      <p:cBhvr>
                                        <p:cTn id="53" dur="500"/>
                                        <p:tgtEl>
                                          <p:spTgt spid="87"/>
                                        </p:tgtEl>
                                      </p:cBhvr>
                                    </p:animEffect>
                                  </p:childTnLst>
                                </p:cTn>
                              </p:par>
                            </p:childTnLst>
                          </p:cTn>
                        </p:par>
                        <p:par>
                          <p:cTn id="54" fill="hold">
                            <p:stCondLst>
                              <p:cond delay="3400"/>
                            </p:stCondLst>
                            <p:childTnLst>
                              <p:par>
                                <p:cTn id="55" presetID="53" presetClass="entr" presetSubtype="16" fill="hold"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p:cTn id="57" dur="100" fill="hold"/>
                                        <p:tgtEl>
                                          <p:spTgt spid="94"/>
                                        </p:tgtEl>
                                        <p:attrNameLst>
                                          <p:attrName>ppt_w</p:attrName>
                                        </p:attrNameLst>
                                      </p:cBhvr>
                                      <p:tavLst>
                                        <p:tav tm="0">
                                          <p:val>
                                            <p:fltVal val="0"/>
                                          </p:val>
                                        </p:tav>
                                        <p:tav tm="100000">
                                          <p:val>
                                            <p:strVal val="#ppt_w"/>
                                          </p:val>
                                        </p:tav>
                                      </p:tavLst>
                                    </p:anim>
                                    <p:anim calcmode="lin" valueType="num">
                                      <p:cBhvr>
                                        <p:cTn id="58" dur="100" fill="hold"/>
                                        <p:tgtEl>
                                          <p:spTgt spid="94"/>
                                        </p:tgtEl>
                                        <p:attrNameLst>
                                          <p:attrName>ppt_h</p:attrName>
                                        </p:attrNameLst>
                                      </p:cBhvr>
                                      <p:tavLst>
                                        <p:tav tm="0">
                                          <p:val>
                                            <p:fltVal val="0"/>
                                          </p:val>
                                        </p:tav>
                                        <p:tav tm="100000">
                                          <p:val>
                                            <p:strVal val="#ppt_h"/>
                                          </p:val>
                                        </p:tav>
                                      </p:tavLst>
                                    </p:anim>
                                    <p:animEffect transition="in" filter="fade">
                                      <p:cBhvr>
                                        <p:cTn id="59" dur="100"/>
                                        <p:tgtEl>
                                          <p:spTgt spid="94"/>
                                        </p:tgtEl>
                                      </p:cBhvr>
                                    </p:animEffect>
                                  </p:childTnLst>
                                </p:cTn>
                              </p:par>
                              <p:par>
                                <p:cTn id="60" presetID="6" presetClass="emph" presetSubtype="0" fill="hold" nodeType="withEffect">
                                  <p:stCondLst>
                                    <p:cond delay="100"/>
                                  </p:stCondLst>
                                  <p:childTnLst>
                                    <p:animScale>
                                      <p:cBhvr>
                                        <p:cTn id="61" dur="100" fill="hold"/>
                                        <p:tgtEl>
                                          <p:spTgt spid="94"/>
                                        </p:tgtEl>
                                      </p:cBhvr>
                                      <p:by x="110000" y="110000"/>
                                    </p:animScale>
                                  </p:childTnLst>
                                </p:cTn>
                              </p:par>
                              <p:par>
                                <p:cTn id="62" presetID="6" presetClass="emph" presetSubtype="0" fill="hold" nodeType="withEffect">
                                  <p:stCondLst>
                                    <p:cond delay="200"/>
                                  </p:stCondLst>
                                  <p:childTnLst>
                                    <p:animScale>
                                      <p:cBhvr>
                                        <p:cTn id="63" dur="200" fill="hold"/>
                                        <p:tgtEl>
                                          <p:spTgt spid="94"/>
                                        </p:tgtEl>
                                      </p:cBhvr>
                                      <p:by x="90000" y="90000"/>
                                    </p:animScale>
                                  </p:childTnLst>
                                </p:cTn>
                              </p:par>
                              <p:par>
                                <p:cTn id="64" presetID="6" presetClass="emph" presetSubtype="0" fill="hold" nodeType="withEffect">
                                  <p:stCondLst>
                                    <p:cond delay="400"/>
                                  </p:stCondLst>
                                  <p:childTnLst>
                                    <p:animScale>
                                      <p:cBhvr>
                                        <p:cTn id="65" dur="100" fill="hold"/>
                                        <p:tgtEl>
                                          <p:spTgt spid="94"/>
                                        </p:tgtEl>
                                      </p:cBhvr>
                                      <p:by x="105000" y="105000"/>
                                    </p:animScale>
                                  </p:childTnLst>
                                </p:cTn>
                              </p:par>
                              <p:par>
                                <p:cTn id="66" presetID="6" presetClass="emph" presetSubtype="0" fill="hold" nodeType="withEffect">
                                  <p:stCondLst>
                                    <p:cond delay="500"/>
                                  </p:stCondLst>
                                  <p:childTnLst>
                                    <p:animScale>
                                      <p:cBhvr>
                                        <p:cTn id="67" dur="200" fill="hold"/>
                                        <p:tgtEl>
                                          <p:spTgt spid="94"/>
                                        </p:tgtEl>
                                      </p:cBhvr>
                                      <p:by x="95000" y="95000"/>
                                    </p:animScale>
                                  </p:childTnLst>
                                </p:cTn>
                              </p:par>
                            </p:childTnLst>
                          </p:cTn>
                        </p:par>
                        <p:par>
                          <p:cTn id="68" fill="hold">
                            <p:stCondLst>
                              <p:cond delay="4100"/>
                            </p:stCondLst>
                            <p:childTnLst>
                              <p:par>
                                <p:cTn id="69" presetID="22" presetClass="entr" presetSubtype="8" fill="hold" grpId="0" nodeType="after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left)">
                                      <p:cBhvr>
                                        <p:cTn id="71" dur="500"/>
                                        <p:tgtEl>
                                          <p:spTgt spid="93"/>
                                        </p:tgtEl>
                                      </p:cBhvr>
                                    </p:animEffect>
                                  </p:childTnLst>
                                </p:cTn>
                              </p:par>
                            </p:childTnLst>
                          </p:cTn>
                        </p:par>
                        <p:par>
                          <p:cTn id="72" fill="hold">
                            <p:stCondLst>
                              <p:cond delay="4600"/>
                            </p:stCondLst>
                            <p:childTnLst>
                              <p:par>
                                <p:cTn id="73" presetID="53" presetClass="entr" presetSubtype="16" fill="hold" nodeType="afterEffect">
                                  <p:stCondLst>
                                    <p:cond delay="0"/>
                                  </p:stCondLst>
                                  <p:childTnLst>
                                    <p:set>
                                      <p:cBhvr>
                                        <p:cTn id="74" dur="1" fill="hold">
                                          <p:stCondLst>
                                            <p:cond delay="0"/>
                                          </p:stCondLst>
                                        </p:cTn>
                                        <p:tgtEl>
                                          <p:spTgt spid="82"/>
                                        </p:tgtEl>
                                        <p:attrNameLst>
                                          <p:attrName>style.visibility</p:attrName>
                                        </p:attrNameLst>
                                      </p:cBhvr>
                                      <p:to>
                                        <p:strVal val="visible"/>
                                      </p:to>
                                    </p:set>
                                    <p:anim calcmode="lin" valueType="num">
                                      <p:cBhvr>
                                        <p:cTn id="75" dur="100" fill="hold"/>
                                        <p:tgtEl>
                                          <p:spTgt spid="82"/>
                                        </p:tgtEl>
                                        <p:attrNameLst>
                                          <p:attrName>ppt_w</p:attrName>
                                        </p:attrNameLst>
                                      </p:cBhvr>
                                      <p:tavLst>
                                        <p:tav tm="0">
                                          <p:val>
                                            <p:fltVal val="0"/>
                                          </p:val>
                                        </p:tav>
                                        <p:tav tm="100000">
                                          <p:val>
                                            <p:strVal val="#ppt_w"/>
                                          </p:val>
                                        </p:tav>
                                      </p:tavLst>
                                    </p:anim>
                                    <p:anim calcmode="lin" valueType="num">
                                      <p:cBhvr>
                                        <p:cTn id="76" dur="100" fill="hold"/>
                                        <p:tgtEl>
                                          <p:spTgt spid="82"/>
                                        </p:tgtEl>
                                        <p:attrNameLst>
                                          <p:attrName>ppt_h</p:attrName>
                                        </p:attrNameLst>
                                      </p:cBhvr>
                                      <p:tavLst>
                                        <p:tav tm="0">
                                          <p:val>
                                            <p:fltVal val="0"/>
                                          </p:val>
                                        </p:tav>
                                        <p:tav tm="100000">
                                          <p:val>
                                            <p:strVal val="#ppt_h"/>
                                          </p:val>
                                        </p:tav>
                                      </p:tavLst>
                                    </p:anim>
                                    <p:animEffect transition="in" filter="fade">
                                      <p:cBhvr>
                                        <p:cTn id="77" dur="100"/>
                                        <p:tgtEl>
                                          <p:spTgt spid="82"/>
                                        </p:tgtEl>
                                      </p:cBhvr>
                                    </p:animEffect>
                                  </p:childTnLst>
                                </p:cTn>
                              </p:par>
                              <p:par>
                                <p:cTn id="78" presetID="6" presetClass="emph" presetSubtype="0" fill="hold" nodeType="withEffect">
                                  <p:stCondLst>
                                    <p:cond delay="100"/>
                                  </p:stCondLst>
                                  <p:childTnLst>
                                    <p:animScale>
                                      <p:cBhvr>
                                        <p:cTn id="79" dur="100" fill="hold"/>
                                        <p:tgtEl>
                                          <p:spTgt spid="82"/>
                                        </p:tgtEl>
                                      </p:cBhvr>
                                      <p:by x="110000" y="110000"/>
                                    </p:animScale>
                                  </p:childTnLst>
                                </p:cTn>
                              </p:par>
                              <p:par>
                                <p:cTn id="80" presetID="6" presetClass="emph" presetSubtype="0" fill="hold" nodeType="withEffect">
                                  <p:stCondLst>
                                    <p:cond delay="200"/>
                                  </p:stCondLst>
                                  <p:childTnLst>
                                    <p:animScale>
                                      <p:cBhvr>
                                        <p:cTn id="81" dur="200" fill="hold"/>
                                        <p:tgtEl>
                                          <p:spTgt spid="82"/>
                                        </p:tgtEl>
                                      </p:cBhvr>
                                      <p:by x="90000" y="90000"/>
                                    </p:animScale>
                                  </p:childTnLst>
                                </p:cTn>
                              </p:par>
                              <p:par>
                                <p:cTn id="82" presetID="6" presetClass="emph" presetSubtype="0" fill="hold" nodeType="withEffect">
                                  <p:stCondLst>
                                    <p:cond delay="400"/>
                                  </p:stCondLst>
                                  <p:childTnLst>
                                    <p:animScale>
                                      <p:cBhvr>
                                        <p:cTn id="83" dur="100" fill="hold"/>
                                        <p:tgtEl>
                                          <p:spTgt spid="82"/>
                                        </p:tgtEl>
                                      </p:cBhvr>
                                      <p:by x="105000" y="105000"/>
                                    </p:animScale>
                                  </p:childTnLst>
                                </p:cTn>
                              </p:par>
                              <p:par>
                                <p:cTn id="84" presetID="6" presetClass="emph" presetSubtype="0" fill="hold" nodeType="withEffect">
                                  <p:stCondLst>
                                    <p:cond delay="500"/>
                                  </p:stCondLst>
                                  <p:childTnLst>
                                    <p:animScale>
                                      <p:cBhvr>
                                        <p:cTn id="85" dur="200" fill="hold"/>
                                        <p:tgtEl>
                                          <p:spTgt spid="82"/>
                                        </p:tgtEl>
                                      </p:cBhvr>
                                      <p:by x="95000" y="95000"/>
                                    </p:animScale>
                                  </p:childTnLst>
                                </p:cTn>
                              </p:par>
                            </p:childTnLst>
                          </p:cTn>
                        </p:par>
                        <p:par>
                          <p:cTn id="86" fill="hold">
                            <p:stCondLst>
                              <p:cond delay="5300"/>
                            </p:stCondLst>
                            <p:childTnLst>
                              <p:par>
                                <p:cTn id="87" presetID="22" presetClass="entr" presetSubtype="8" fill="hold" grpId="0"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wipe(left)">
                                      <p:cBhvr>
                                        <p:cTn id="89" dur="500"/>
                                        <p:tgtEl>
                                          <p:spTgt spid="76"/>
                                        </p:tgtEl>
                                      </p:cBhvr>
                                    </p:animEffect>
                                  </p:childTnLst>
                                </p:cTn>
                              </p:par>
                            </p:childTnLst>
                          </p:cTn>
                        </p:par>
                        <p:par>
                          <p:cTn id="90" fill="hold">
                            <p:stCondLst>
                              <p:cond delay="5800"/>
                            </p:stCondLst>
                            <p:childTnLst>
                              <p:par>
                                <p:cTn id="91" presetID="53" presetClass="entr" presetSubtype="16" fill="hold" nodeType="after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100" fill="hold"/>
                                        <p:tgtEl>
                                          <p:spTgt spid="100"/>
                                        </p:tgtEl>
                                        <p:attrNameLst>
                                          <p:attrName>ppt_w</p:attrName>
                                        </p:attrNameLst>
                                      </p:cBhvr>
                                      <p:tavLst>
                                        <p:tav tm="0">
                                          <p:val>
                                            <p:fltVal val="0"/>
                                          </p:val>
                                        </p:tav>
                                        <p:tav tm="100000">
                                          <p:val>
                                            <p:strVal val="#ppt_w"/>
                                          </p:val>
                                        </p:tav>
                                      </p:tavLst>
                                    </p:anim>
                                    <p:anim calcmode="lin" valueType="num">
                                      <p:cBhvr>
                                        <p:cTn id="94" dur="100" fill="hold"/>
                                        <p:tgtEl>
                                          <p:spTgt spid="100"/>
                                        </p:tgtEl>
                                        <p:attrNameLst>
                                          <p:attrName>ppt_h</p:attrName>
                                        </p:attrNameLst>
                                      </p:cBhvr>
                                      <p:tavLst>
                                        <p:tav tm="0">
                                          <p:val>
                                            <p:fltVal val="0"/>
                                          </p:val>
                                        </p:tav>
                                        <p:tav tm="100000">
                                          <p:val>
                                            <p:strVal val="#ppt_h"/>
                                          </p:val>
                                        </p:tav>
                                      </p:tavLst>
                                    </p:anim>
                                    <p:animEffect transition="in" filter="fade">
                                      <p:cBhvr>
                                        <p:cTn id="95" dur="100"/>
                                        <p:tgtEl>
                                          <p:spTgt spid="100"/>
                                        </p:tgtEl>
                                      </p:cBhvr>
                                    </p:animEffect>
                                  </p:childTnLst>
                                </p:cTn>
                              </p:par>
                              <p:par>
                                <p:cTn id="96" presetID="6" presetClass="emph" presetSubtype="0" fill="hold" nodeType="withEffect">
                                  <p:stCondLst>
                                    <p:cond delay="100"/>
                                  </p:stCondLst>
                                  <p:childTnLst>
                                    <p:animScale>
                                      <p:cBhvr>
                                        <p:cTn id="97" dur="100" fill="hold"/>
                                        <p:tgtEl>
                                          <p:spTgt spid="100"/>
                                        </p:tgtEl>
                                      </p:cBhvr>
                                      <p:by x="110000" y="110000"/>
                                    </p:animScale>
                                  </p:childTnLst>
                                </p:cTn>
                              </p:par>
                              <p:par>
                                <p:cTn id="98" presetID="6" presetClass="emph" presetSubtype="0" fill="hold" nodeType="withEffect">
                                  <p:stCondLst>
                                    <p:cond delay="200"/>
                                  </p:stCondLst>
                                  <p:childTnLst>
                                    <p:animScale>
                                      <p:cBhvr>
                                        <p:cTn id="99" dur="200" fill="hold"/>
                                        <p:tgtEl>
                                          <p:spTgt spid="100"/>
                                        </p:tgtEl>
                                      </p:cBhvr>
                                      <p:by x="90000" y="90000"/>
                                    </p:animScale>
                                  </p:childTnLst>
                                </p:cTn>
                              </p:par>
                              <p:par>
                                <p:cTn id="100" presetID="6" presetClass="emph" presetSubtype="0" fill="hold" nodeType="withEffect">
                                  <p:stCondLst>
                                    <p:cond delay="400"/>
                                  </p:stCondLst>
                                  <p:childTnLst>
                                    <p:animScale>
                                      <p:cBhvr>
                                        <p:cTn id="101" dur="100" fill="hold"/>
                                        <p:tgtEl>
                                          <p:spTgt spid="100"/>
                                        </p:tgtEl>
                                      </p:cBhvr>
                                      <p:by x="105000" y="105000"/>
                                    </p:animScale>
                                  </p:childTnLst>
                                </p:cTn>
                              </p:par>
                              <p:par>
                                <p:cTn id="102" presetID="6" presetClass="emph" presetSubtype="0" fill="hold" nodeType="withEffect">
                                  <p:stCondLst>
                                    <p:cond delay="500"/>
                                  </p:stCondLst>
                                  <p:childTnLst>
                                    <p:animScale>
                                      <p:cBhvr>
                                        <p:cTn id="103" dur="200" fill="hold"/>
                                        <p:tgtEl>
                                          <p:spTgt spid="100"/>
                                        </p:tgtEl>
                                      </p:cBhvr>
                                      <p:by x="95000" y="95000"/>
                                    </p:animScale>
                                  </p:childTnLst>
                                </p:cTn>
                              </p:par>
                            </p:childTnLst>
                          </p:cTn>
                        </p:par>
                        <p:par>
                          <p:cTn id="104" fill="hold">
                            <p:stCondLst>
                              <p:cond delay="6500"/>
                            </p:stCondLst>
                            <p:childTnLst>
                              <p:par>
                                <p:cTn id="105" presetID="22" presetClass="entr" presetSubtype="8" fill="hold" grpId="0" nodeType="afterEffect">
                                  <p:stCondLst>
                                    <p:cond delay="0"/>
                                  </p:stCondLst>
                                  <p:childTnLst>
                                    <p:set>
                                      <p:cBhvr>
                                        <p:cTn id="106" dur="1" fill="hold">
                                          <p:stCondLst>
                                            <p:cond delay="0"/>
                                          </p:stCondLst>
                                        </p:cTn>
                                        <p:tgtEl>
                                          <p:spTgt spid="99"/>
                                        </p:tgtEl>
                                        <p:attrNameLst>
                                          <p:attrName>style.visibility</p:attrName>
                                        </p:attrNameLst>
                                      </p:cBhvr>
                                      <p:to>
                                        <p:strVal val="visible"/>
                                      </p:to>
                                    </p:set>
                                    <p:animEffect transition="in" filter="wipe(left)">
                                      <p:cBhvr>
                                        <p:cTn id="107" dur="500"/>
                                        <p:tgtEl>
                                          <p:spTgt spid="99"/>
                                        </p:tgtEl>
                                      </p:cBhvr>
                                    </p:animEffect>
                                  </p:childTnLst>
                                </p:cTn>
                              </p:par>
                            </p:childTnLst>
                          </p:cTn>
                        </p:par>
                        <p:par>
                          <p:cTn id="108" fill="hold">
                            <p:stCondLst>
                              <p:cond delay="7000"/>
                            </p:stCondLst>
                            <p:childTnLst>
                              <p:par>
                                <p:cTn id="109" presetID="47" presetClass="entr" presetSubtype="0" fill="hold"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fade">
                                      <p:cBhvr>
                                        <p:cTn id="111" dur="1000"/>
                                        <p:tgtEl>
                                          <p:spTgt spid="34"/>
                                        </p:tgtEl>
                                      </p:cBhvr>
                                    </p:animEffect>
                                    <p:anim calcmode="lin" valueType="num">
                                      <p:cBhvr>
                                        <p:cTn id="112" dur="1000" fill="hold"/>
                                        <p:tgtEl>
                                          <p:spTgt spid="34"/>
                                        </p:tgtEl>
                                        <p:attrNameLst>
                                          <p:attrName>ppt_x</p:attrName>
                                        </p:attrNameLst>
                                      </p:cBhvr>
                                      <p:tavLst>
                                        <p:tav tm="0">
                                          <p:val>
                                            <p:strVal val="#ppt_x"/>
                                          </p:val>
                                        </p:tav>
                                        <p:tav tm="100000">
                                          <p:val>
                                            <p:strVal val="#ppt_x"/>
                                          </p:val>
                                        </p:tav>
                                      </p:tavLst>
                                    </p:anim>
                                    <p:anim calcmode="lin" valueType="num">
                                      <p:cBhvr>
                                        <p:cTn id="113" dur="1000" fill="hold"/>
                                        <p:tgtEl>
                                          <p:spTgt spid="34"/>
                                        </p:tgtEl>
                                        <p:attrNameLst>
                                          <p:attrName>ppt_y</p:attrName>
                                        </p:attrNameLst>
                                      </p:cBhvr>
                                      <p:tavLst>
                                        <p:tav tm="0">
                                          <p:val>
                                            <p:strVal val="#ppt_y-.1"/>
                                          </p:val>
                                        </p:tav>
                                        <p:tav tm="100000">
                                          <p:val>
                                            <p:strVal val="#ppt_y"/>
                                          </p:val>
                                        </p:tav>
                                      </p:tavLst>
                                    </p:anim>
                                  </p:childTnLst>
                                </p:cTn>
                              </p:par>
                            </p:childTnLst>
                          </p:cTn>
                        </p:par>
                        <p:par>
                          <p:cTn id="114" fill="hold">
                            <p:stCondLst>
                              <p:cond delay="8000"/>
                            </p:stCondLst>
                            <p:childTnLst>
                              <p:par>
                                <p:cTn id="115" presetID="47" presetClass="entr" presetSubtype="0" fill="hold" nodeType="after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1000"/>
                                        <p:tgtEl>
                                          <p:spTgt spid="33"/>
                                        </p:tgtEl>
                                      </p:cBhvr>
                                    </p:animEffect>
                                    <p:anim calcmode="lin" valueType="num">
                                      <p:cBhvr>
                                        <p:cTn id="118" dur="1000" fill="hold"/>
                                        <p:tgtEl>
                                          <p:spTgt spid="33"/>
                                        </p:tgtEl>
                                        <p:attrNameLst>
                                          <p:attrName>ppt_x</p:attrName>
                                        </p:attrNameLst>
                                      </p:cBhvr>
                                      <p:tavLst>
                                        <p:tav tm="0">
                                          <p:val>
                                            <p:strVal val="#ppt_x"/>
                                          </p:val>
                                        </p:tav>
                                        <p:tav tm="100000">
                                          <p:val>
                                            <p:strVal val="#ppt_x"/>
                                          </p:val>
                                        </p:tav>
                                      </p:tavLst>
                                    </p:anim>
                                    <p:anim calcmode="lin" valueType="num">
                                      <p:cBhvr>
                                        <p:cTn id="11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87" grpId="0"/>
      <p:bldP spid="93" grpId="0"/>
      <p:bldP spid="99" grpId="0"/>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B5CB1-EF10-2390-9C62-63560E532164}"/>
              </a:ext>
            </a:extLst>
          </p:cNvPr>
          <p:cNvSpPr>
            <a:spLocks noGrp="1"/>
          </p:cNvSpPr>
          <p:nvPr>
            <p:ph type="title"/>
          </p:nvPr>
        </p:nvSpPr>
        <p:spPr/>
        <p:txBody>
          <a:bodyPr/>
          <a:lstStyle/>
          <a:p>
            <a:r>
              <a:rPr lang="zh-CN" altLang="en-US" dirty="0"/>
              <a:t>实验报告要求</a:t>
            </a:r>
          </a:p>
        </p:txBody>
      </p:sp>
      <p:grpSp>
        <p:nvGrpSpPr>
          <p:cNvPr id="4" name="组合 3">
            <a:extLst>
              <a:ext uri="{FF2B5EF4-FFF2-40B4-BE49-F238E27FC236}">
                <a16:creationId xmlns:a16="http://schemas.microsoft.com/office/drawing/2014/main" id="{BDC24F50-DD19-8D24-4E7E-5D955DD8935D}"/>
              </a:ext>
            </a:extLst>
          </p:cNvPr>
          <p:cNvGrpSpPr/>
          <p:nvPr/>
        </p:nvGrpSpPr>
        <p:grpSpPr>
          <a:xfrm>
            <a:off x="4418195" y="2349023"/>
            <a:ext cx="3501660" cy="3401045"/>
            <a:chOff x="4418195" y="2349023"/>
            <a:chExt cx="3501660" cy="3401045"/>
          </a:xfrm>
        </p:grpSpPr>
        <p:sp>
          <p:nvSpPr>
            <p:cNvPr id="5" name="Овал 16">
              <a:extLst>
                <a:ext uri="{FF2B5EF4-FFF2-40B4-BE49-F238E27FC236}">
                  <a16:creationId xmlns:a16="http://schemas.microsoft.com/office/drawing/2014/main" id="{090FB2FF-2387-15E3-D1AC-EFD5C6E2388C}"/>
                </a:ext>
              </a:extLst>
            </p:cNvPr>
            <p:cNvSpPr/>
            <p:nvPr/>
          </p:nvSpPr>
          <p:spPr>
            <a:xfrm>
              <a:off x="6207800" y="2504453"/>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0B5F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6" name="Овал 16">
              <a:extLst>
                <a:ext uri="{FF2B5EF4-FFF2-40B4-BE49-F238E27FC236}">
                  <a16:creationId xmlns:a16="http://schemas.microsoft.com/office/drawing/2014/main" id="{33341BEE-1E82-1D76-CDF9-E6DCCDB34B75}"/>
                </a:ext>
              </a:extLst>
            </p:cNvPr>
            <p:cNvSpPr/>
            <p:nvPr/>
          </p:nvSpPr>
          <p:spPr>
            <a:xfrm flipH="1">
              <a:off x="4614357" y="2504453"/>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0F7D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7" name="Овал 16">
              <a:extLst>
                <a:ext uri="{FF2B5EF4-FFF2-40B4-BE49-F238E27FC236}">
                  <a16:creationId xmlns:a16="http://schemas.microsoft.com/office/drawing/2014/main" id="{3ABAFF95-4616-9FAF-D581-79B3EC6B5C3B}"/>
                </a:ext>
              </a:extLst>
            </p:cNvPr>
            <p:cNvSpPr/>
            <p:nvPr/>
          </p:nvSpPr>
          <p:spPr>
            <a:xfrm flipV="1">
              <a:off x="6207800" y="4090759"/>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11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8" name="Овал 16">
              <a:extLst>
                <a:ext uri="{FF2B5EF4-FFF2-40B4-BE49-F238E27FC236}">
                  <a16:creationId xmlns:a16="http://schemas.microsoft.com/office/drawing/2014/main" id="{63CED7F3-D234-E999-862F-9F0D931D2ED8}"/>
                </a:ext>
              </a:extLst>
            </p:cNvPr>
            <p:cNvSpPr/>
            <p:nvPr/>
          </p:nvSpPr>
          <p:spPr>
            <a:xfrm flipH="1" flipV="1">
              <a:off x="4596217" y="4090759"/>
              <a:ext cx="1520720" cy="1520720"/>
            </a:xfrm>
            <a:custGeom>
              <a:avLst/>
              <a:gdLst>
                <a:gd name="connsiteX0" fmla="*/ 0 w 7067352"/>
                <a:gd name="connsiteY0" fmla="*/ 3533676 h 7067352"/>
                <a:gd name="connsiteX1" fmla="*/ 3533676 w 7067352"/>
                <a:gd name="connsiteY1" fmla="*/ 0 h 7067352"/>
                <a:gd name="connsiteX2" fmla="*/ 7067352 w 7067352"/>
                <a:gd name="connsiteY2" fmla="*/ 3533676 h 7067352"/>
                <a:gd name="connsiteX3" fmla="*/ 3533676 w 7067352"/>
                <a:gd name="connsiteY3" fmla="*/ 7067352 h 7067352"/>
                <a:gd name="connsiteX4" fmla="*/ 0 w 7067352"/>
                <a:gd name="connsiteY4" fmla="*/ 3533676 h 7067352"/>
                <a:gd name="connsiteX0" fmla="*/ 3533676 w 7067352"/>
                <a:gd name="connsiteY0" fmla="*/ 7067352 h 7158792"/>
                <a:gd name="connsiteX1" fmla="*/ 0 w 7067352"/>
                <a:gd name="connsiteY1" fmla="*/ 3533676 h 7158792"/>
                <a:gd name="connsiteX2" fmla="*/ 3533676 w 7067352"/>
                <a:gd name="connsiteY2" fmla="*/ 0 h 7158792"/>
                <a:gd name="connsiteX3" fmla="*/ 7067352 w 7067352"/>
                <a:gd name="connsiteY3" fmla="*/ 3533676 h 7158792"/>
                <a:gd name="connsiteX4" fmla="*/ 3625116 w 7067352"/>
                <a:gd name="connsiteY4" fmla="*/ 7158792 h 7158792"/>
                <a:gd name="connsiteX0" fmla="*/ 3533676 w 7067352"/>
                <a:gd name="connsiteY0" fmla="*/ 7067352 h 7067352"/>
                <a:gd name="connsiteX1" fmla="*/ 0 w 7067352"/>
                <a:gd name="connsiteY1" fmla="*/ 3533676 h 7067352"/>
                <a:gd name="connsiteX2" fmla="*/ 3533676 w 7067352"/>
                <a:gd name="connsiteY2" fmla="*/ 0 h 7067352"/>
                <a:gd name="connsiteX3" fmla="*/ 7067352 w 7067352"/>
                <a:gd name="connsiteY3" fmla="*/ 3533676 h 7067352"/>
                <a:gd name="connsiteX0" fmla="*/ 0 w 7067352"/>
                <a:gd name="connsiteY0" fmla="*/ 3533676 h 3533676"/>
                <a:gd name="connsiteX1" fmla="*/ 3533676 w 7067352"/>
                <a:gd name="connsiteY1" fmla="*/ 0 h 3533676"/>
                <a:gd name="connsiteX2" fmla="*/ 7067352 w 7067352"/>
                <a:gd name="connsiteY2" fmla="*/ 3533676 h 3533676"/>
                <a:gd name="connsiteX0" fmla="*/ 0 w 3533676"/>
                <a:gd name="connsiteY0" fmla="*/ 0 h 3533676"/>
                <a:gd name="connsiteX1" fmla="*/ 3533676 w 3533676"/>
                <a:gd name="connsiteY1" fmla="*/ 3533676 h 3533676"/>
              </a:gdLst>
              <a:ahLst/>
              <a:cxnLst>
                <a:cxn ang="0">
                  <a:pos x="connsiteX0" y="connsiteY0"/>
                </a:cxn>
                <a:cxn ang="0">
                  <a:pos x="connsiteX1" y="connsiteY1"/>
                </a:cxn>
              </a:cxnLst>
              <a:rect l="l" t="t" r="r" b="b"/>
              <a:pathLst>
                <a:path w="3533676" h="3533676">
                  <a:moveTo>
                    <a:pt x="0" y="0"/>
                  </a:moveTo>
                  <a:cubicBezTo>
                    <a:pt x="1951595" y="0"/>
                    <a:pt x="3533676" y="1582081"/>
                    <a:pt x="3533676" y="3533676"/>
                  </a:cubicBezTo>
                </a:path>
              </a:pathLst>
            </a:custGeom>
            <a:noFill/>
            <a:ln w="762000">
              <a:solidFill>
                <a:srgbClr val="097D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mn-ea"/>
              </a:endParaRPr>
            </a:p>
          </p:txBody>
        </p:sp>
        <p:sp>
          <p:nvSpPr>
            <p:cNvPr id="9" name="Стрелка вверх 20">
              <a:extLst>
                <a:ext uri="{FF2B5EF4-FFF2-40B4-BE49-F238E27FC236}">
                  <a16:creationId xmlns:a16="http://schemas.microsoft.com/office/drawing/2014/main" id="{44759ADA-11F9-FA29-F8A0-1A17B3BA1EDA}"/>
                </a:ext>
              </a:extLst>
            </p:cNvPr>
            <p:cNvSpPr/>
            <p:nvPr/>
          </p:nvSpPr>
          <p:spPr>
            <a:xfrm rot="18900000">
              <a:off x="4418195" y="2358521"/>
              <a:ext cx="642057" cy="623062"/>
            </a:xfrm>
            <a:prstGeom prst="upArrow">
              <a:avLst/>
            </a:prstGeom>
            <a:solidFill>
              <a:srgbClr val="0F7D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0" name="Стрелка вверх 21">
              <a:extLst>
                <a:ext uri="{FF2B5EF4-FFF2-40B4-BE49-F238E27FC236}">
                  <a16:creationId xmlns:a16="http://schemas.microsoft.com/office/drawing/2014/main" id="{DFC0A1D3-FF4A-939F-73C2-CB787E521513}"/>
                </a:ext>
              </a:extLst>
            </p:cNvPr>
            <p:cNvSpPr/>
            <p:nvPr/>
          </p:nvSpPr>
          <p:spPr>
            <a:xfrm rot="2700000" flipH="1">
              <a:off x="7277799" y="2358521"/>
              <a:ext cx="642057" cy="623062"/>
            </a:xfrm>
            <a:prstGeom prst="upArrow">
              <a:avLst/>
            </a:pr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1" name="Стрелка вверх 22">
              <a:extLst>
                <a:ext uri="{FF2B5EF4-FFF2-40B4-BE49-F238E27FC236}">
                  <a16:creationId xmlns:a16="http://schemas.microsoft.com/office/drawing/2014/main" id="{3262D09E-3037-6D3B-ED7F-D5439AAB3EAF}"/>
                </a:ext>
              </a:extLst>
            </p:cNvPr>
            <p:cNvSpPr/>
            <p:nvPr/>
          </p:nvSpPr>
          <p:spPr>
            <a:xfrm rot="2700000" flipV="1">
              <a:off x="4418195" y="5117509"/>
              <a:ext cx="642057" cy="623062"/>
            </a:xfrm>
            <a:prstGeom prst="upArrow">
              <a:avLst/>
            </a:prstGeom>
            <a:solidFill>
              <a:srgbClr val="097D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2" name="Стрелка вверх 23">
              <a:extLst>
                <a:ext uri="{FF2B5EF4-FFF2-40B4-BE49-F238E27FC236}">
                  <a16:creationId xmlns:a16="http://schemas.microsoft.com/office/drawing/2014/main" id="{495D885B-FE75-9344-D0A6-3D01B49538D2}"/>
                </a:ext>
              </a:extLst>
            </p:cNvPr>
            <p:cNvSpPr/>
            <p:nvPr/>
          </p:nvSpPr>
          <p:spPr>
            <a:xfrm rot="18900000" flipH="1" flipV="1">
              <a:off x="7277798" y="5117509"/>
              <a:ext cx="642057" cy="623062"/>
            </a:xfrm>
            <a:prstGeom prst="upArrow">
              <a:avLst/>
            </a:prstGeom>
            <a:solidFill>
              <a:srgbClr val="11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n-ea"/>
              </a:endParaRPr>
            </a:p>
          </p:txBody>
        </p:sp>
        <p:sp>
          <p:nvSpPr>
            <p:cNvPr id="13" name="TextBox 24">
              <a:extLst>
                <a:ext uri="{FF2B5EF4-FFF2-40B4-BE49-F238E27FC236}">
                  <a16:creationId xmlns:a16="http://schemas.microsoft.com/office/drawing/2014/main" id="{6F33F620-7253-7BC5-8382-F9F8A5AD1B67}"/>
                </a:ext>
              </a:extLst>
            </p:cNvPr>
            <p:cNvSpPr txBox="1"/>
            <p:nvPr/>
          </p:nvSpPr>
          <p:spPr>
            <a:xfrm>
              <a:off x="5286764" y="2981515"/>
              <a:ext cx="805578" cy="1323439"/>
            </a:xfrm>
            <a:prstGeom prst="rect">
              <a:avLst/>
            </a:prstGeom>
            <a:noFill/>
          </p:spPr>
          <p:txBody>
            <a:bodyPr wrap="square" rtlCol="0">
              <a:spAutoFit/>
            </a:bodyPr>
            <a:lstStyle/>
            <a:p>
              <a:pPr algn="ctr"/>
              <a:r>
                <a:rPr lang="en-US" sz="8000" dirty="0">
                  <a:solidFill>
                    <a:srgbClr val="114E60"/>
                  </a:solidFill>
                  <a:latin typeface="+mn-ea"/>
                </a:rPr>
                <a:t>S</a:t>
              </a:r>
              <a:endParaRPr lang="ru-RU" sz="8000" dirty="0">
                <a:solidFill>
                  <a:srgbClr val="114E60"/>
                </a:solidFill>
                <a:latin typeface="+mn-ea"/>
              </a:endParaRPr>
            </a:p>
          </p:txBody>
        </p:sp>
        <p:sp>
          <p:nvSpPr>
            <p:cNvPr id="14" name="TextBox 25">
              <a:extLst>
                <a:ext uri="{FF2B5EF4-FFF2-40B4-BE49-F238E27FC236}">
                  <a16:creationId xmlns:a16="http://schemas.microsoft.com/office/drawing/2014/main" id="{D78042E2-814C-1A00-C768-E9FF3F85A2DC}"/>
                </a:ext>
              </a:extLst>
            </p:cNvPr>
            <p:cNvSpPr txBox="1"/>
            <p:nvPr/>
          </p:nvSpPr>
          <p:spPr>
            <a:xfrm>
              <a:off x="6239588" y="2981516"/>
              <a:ext cx="805578" cy="1323439"/>
            </a:xfrm>
            <a:prstGeom prst="rect">
              <a:avLst/>
            </a:prstGeom>
            <a:noFill/>
          </p:spPr>
          <p:txBody>
            <a:bodyPr wrap="square" rtlCol="0">
              <a:spAutoFit/>
            </a:bodyPr>
            <a:lstStyle/>
            <a:p>
              <a:pPr algn="ctr"/>
              <a:r>
                <a:rPr lang="en-US" sz="8000" dirty="0">
                  <a:solidFill>
                    <a:srgbClr val="0B5F84"/>
                  </a:solidFill>
                  <a:latin typeface="+mn-ea"/>
                </a:rPr>
                <a:t>W</a:t>
              </a:r>
              <a:endParaRPr lang="ru-RU" sz="8000" dirty="0">
                <a:solidFill>
                  <a:srgbClr val="0B5F84"/>
                </a:solidFill>
                <a:latin typeface="+mn-ea"/>
              </a:endParaRPr>
            </a:p>
          </p:txBody>
        </p:sp>
        <p:sp>
          <p:nvSpPr>
            <p:cNvPr id="15" name="TextBox 26">
              <a:extLst>
                <a:ext uri="{FF2B5EF4-FFF2-40B4-BE49-F238E27FC236}">
                  <a16:creationId xmlns:a16="http://schemas.microsoft.com/office/drawing/2014/main" id="{2D75FCFE-F6C5-2DF8-0D83-A7D85E3039D3}"/>
                </a:ext>
              </a:extLst>
            </p:cNvPr>
            <p:cNvSpPr txBox="1"/>
            <p:nvPr/>
          </p:nvSpPr>
          <p:spPr>
            <a:xfrm>
              <a:off x="5294323" y="3982933"/>
              <a:ext cx="805578" cy="1323439"/>
            </a:xfrm>
            <a:prstGeom prst="rect">
              <a:avLst/>
            </a:prstGeom>
            <a:noFill/>
            <a:ln>
              <a:noFill/>
            </a:ln>
          </p:spPr>
          <p:txBody>
            <a:bodyPr wrap="square" rtlCol="0">
              <a:spAutoFit/>
            </a:bodyPr>
            <a:lstStyle/>
            <a:p>
              <a:pPr algn="ctr"/>
              <a:r>
                <a:rPr lang="en-US" sz="8000" dirty="0">
                  <a:solidFill>
                    <a:srgbClr val="5A6C90"/>
                  </a:solidFill>
                  <a:latin typeface="+mn-ea"/>
                </a:rPr>
                <a:t>o</a:t>
              </a:r>
              <a:endParaRPr lang="ru-RU" sz="8000" dirty="0">
                <a:solidFill>
                  <a:srgbClr val="5A6C90"/>
                </a:solidFill>
                <a:latin typeface="+mn-ea"/>
              </a:endParaRPr>
            </a:p>
          </p:txBody>
        </p:sp>
        <p:sp>
          <p:nvSpPr>
            <p:cNvPr id="16" name="TextBox 27">
              <a:extLst>
                <a:ext uri="{FF2B5EF4-FFF2-40B4-BE49-F238E27FC236}">
                  <a16:creationId xmlns:a16="http://schemas.microsoft.com/office/drawing/2014/main" id="{D8850849-9D30-0E1F-679F-53245EB31AA4}"/>
                </a:ext>
              </a:extLst>
            </p:cNvPr>
            <p:cNvSpPr txBox="1"/>
            <p:nvPr/>
          </p:nvSpPr>
          <p:spPr>
            <a:xfrm>
              <a:off x="6278955" y="3991655"/>
              <a:ext cx="805578" cy="1323439"/>
            </a:xfrm>
            <a:prstGeom prst="rect">
              <a:avLst/>
            </a:prstGeom>
            <a:noFill/>
          </p:spPr>
          <p:txBody>
            <a:bodyPr wrap="square" rtlCol="0">
              <a:spAutoFit/>
            </a:bodyPr>
            <a:lstStyle/>
            <a:p>
              <a:pPr algn="ctr"/>
              <a:r>
                <a:rPr lang="en-US" sz="8000" dirty="0">
                  <a:solidFill>
                    <a:srgbClr val="114E60"/>
                  </a:solidFill>
                  <a:latin typeface="+mn-ea"/>
                </a:rPr>
                <a:t>t</a:t>
              </a:r>
              <a:endParaRPr lang="ru-RU" sz="8000" dirty="0">
                <a:solidFill>
                  <a:srgbClr val="114E60"/>
                </a:solidFill>
                <a:latin typeface="+mn-ea"/>
              </a:endParaRPr>
            </a:p>
          </p:txBody>
        </p:sp>
        <p:cxnSp>
          <p:nvCxnSpPr>
            <p:cNvPr id="17" name="Прямая соединительная линия 29">
              <a:extLst>
                <a:ext uri="{FF2B5EF4-FFF2-40B4-BE49-F238E27FC236}">
                  <a16:creationId xmlns:a16="http://schemas.microsoft.com/office/drawing/2014/main" id="{AA4B1759-5B1B-08FC-E145-086647E50540}"/>
                </a:ext>
              </a:extLst>
            </p:cNvPr>
            <p:cNvCxnSpPr/>
            <p:nvPr/>
          </p:nvCxnSpPr>
          <p:spPr>
            <a:xfrm>
              <a:off x="5021668" y="4025173"/>
              <a:ext cx="2295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30">
              <a:extLst>
                <a:ext uri="{FF2B5EF4-FFF2-40B4-BE49-F238E27FC236}">
                  <a16:creationId xmlns:a16="http://schemas.microsoft.com/office/drawing/2014/main" id="{A9402FDD-1F51-81A6-933B-1E8B260653A5}"/>
                </a:ext>
              </a:extLst>
            </p:cNvPr>
            <p:cNvCxnSpPr/>
            <p:nvPr/>
          </p:nvCxnSpPr>
          <p:spPr>
            <a:xfrm rot="5400000">
              <a:off x="4988875" y="4025173"/>
              <a:ext cx="2295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 name="文本框 18">
            <a:extLst>
              <a:ext uri="{FF2B5EF4-FFF2-40B4-BE49-F238E27FC236}">
                <a16:creationId xmlns:a16="http://schemas.microsoft.com/office/drawing/2014/main" id="{84395430-5CDD-48D0-374A-B5EB7F00CEF2}"/>
              </a:ext>
            </a:extLst>
          </p:cNvPr>
          <p:cNvSpPr txBox="1"/>
          <p:nvPr/>
        </p:nvSpPr>
        <p:spPr>
          <a:xfrm>
            <a:off x="1621018" y="1886264"/>
            <a:ext cx="2727979" cy="1156855"/>
          </a:xfrm>
          <a:prstGeom prst="rect">
            <a:avLst/>
          </a:prstGeom>
          <a:noFill/>
        </p:spPr>
        <p:txBody>
          <a:bodyPr wrap="square" rtlCol="0">
            <a:spAutoFit/>
          </a:bodyPr>
          <a:lstStyle/>
          <a:p>
            <a:pPr>
              <a:lnSpc>
                <a:spcPct val="150000"/>
              </a:lnSpc>
            </a:pPr>
            <a:r>
              <a:rPr lang="zh-CN" altLang="en-US" sz="1600" b="1" dirty="0"/>
              <a:t>实验简介</a:t>
            </a:r>
            <a:r>
              <a:rPr lang="zh-CN" altLang="en-US" sz="1600" dirty="0"/>
              <a:t>部分需简单介绍题目内容，即该实验到底要做什么</a:t>
            </a:r>
            <a:endParaRPr lang="en-US" altLang="zh-CN" sz="1600" dirty="0">
              <a:solidFill>
                <a:schemeClr val="tx1">
                  <a:lumMod val="65000"/>
                  <a:lumOff val="35000"/>
                </a:schemeClr>
              </a:solidFill>
              <a:latin typeface="+mn-ea"/>
              <a:sym typeface="微软雅黑" panose="020B0503020204020204" pitchFamily="34" charset="-122"/>
            </a:endParaRPr>
          </a:p>
        </p:txBody>
      </p:sp>
      <p:sp>
        <p:nvSpPr>
          <p:cNvPr id="20" name="文本框 19">
            <a:extLst>
              <a:ext uri="{FF2B5EF4-FFF2-40B4-BE49-F238E27FC236}">
                <a16:creationId xmlns:a16="http://schemas.microsoft.com/office/drawing/2014/main" id="{2682235B-C718-369B-5A1C-93FEE55DD91B}"/>
              </a:ext>
            </a:extLst>
          </p:cNvPr>
          <p:cNvSpPr txBox="1"/>
          <p:nvPr/>
        </p:nvSpPr>
        <p:spPr>
          <a:xfrm>
            <a:off x="8050894" y="795750"/>
            <a:ext cx="3691844" cy="2634183"/>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mn-ea"/>
              </a:rPr>
              <a:t>算法说明</a:t>
            </a:r>
            <a:r>
              <a:rPr lang="zh-CN" altLang="en-US" sz="1600" dirty="0">
                <a:solidFill>
                  <a:schemeClr val="tx1">
                    <a:lumMod val="65000"/>
                    <a:lumOff val="35000"/>
                  </a:schemeClr>
                </a:solidFill>
                <a:latin typeface="+mn-ea"/>
              </a:rPr>
              <a:t>部分需详细描述解决问题所需要用到的算法和重要的数据结构，即该实验到底应该怎么做。</a:t>
            </a:r>
          </a:p>
          <a:p>
            <a:pPr>
              <a:lnSpc>
                <a:spcPct val="150000"/>
              </a:lnSpc>
            </a:pPr>
            <a:r>
              <a:rPr lang="zh-CN" altLang="en-US" sz="1600" dirty="0">
                <a:solidFill>
                  <a:schemeClr val="tx1">
                    <a:lumMod val="65000"/>
                    <a:lumOff val="35000"/>
                  </a:schemeClr>
                </a:solidFill>
                <a:latin typeface="+mn-ea"/>
              </a:rPr>
              <a:t>基本要求：所有处理问题中所用到的关键算法都要描述清楚，而不是仅描述主函数。算法和数据结构用伪码和图示描述，不要只写源代码加注释。</a:t>
            </a:r>
            <a:endParaRPr lang="en-US" altLang="zh-CN" sz="1600" dirty="0">
              <a:solidFill>
                <a:schemeClr val="tx1">
                  <a:lumMod val="65000"/>
                  <a:lumOff val="35000"/>
                </a:schemeClr>
              </a:solidFill>
              <a:latin typeface="+mn-ea"/>
              <a:sym typeface="微软雅黑" panose="020B0503020204020204" pitchFamily="34" charset="-122"/>
            </a:endParaRPr>
          </a:p>
        </p:txBody>
      </p:sp>
      <p:sp>
        <p:nvSpPr>
          <p:cNvPr id="21" name="文本框 20">
            <a:extLst>
              <a:ext uri="{FF2B5EF4-FFF2-40B4-BE49-F238E27FC236}">
                <a16:creationId xmlns:a16="http://schemas.microsoft.com/office/drawing/2014/main" id="{C0DCE478-8A64-5A51-3A35-D01DC4787742}"/>
              </a:ext>
            </a:extLst>
          </p:cNvPr>
          <p:cNvSpPr txBox="1"/>
          <p:nvPr/>
        </p:nvSpPr>
        <p:spPr>
          <a:xfrm>
            <a:off x="1491234" y="4479053"/>
            <a:ext cx="2727979" cy="1895519"/>
          </a:xfrm>
          <a:prstGeom prst="rect">
            <a:avLst/>
          </a:prstGeom>
          <a:noFill/>
        </p:spPr>
        <p:txBody>
          <a:bodyPr wrap="square" rtlCol="0">
            <a:spAutoFit/>
          </a:bodyPr>
          <a:lstStyle/>
          <a:p>
            <a:pPr>
              <a:lnSpc>
                <a:spcPct val="150000"/>
              </a:lnSpc>
            </a:pPr>
            <a:r>
              <a:rPr lang="zh-CN" altLang="en-US" sz="1600" b="1" dirty="0">
                <a:solidFill>
                  <a:schemeClr val="tx1">
                    <a:lumMod val="65000"/>
                    <a:lumOff val="35000"/>
                  </a:schemeClr>
                </a:solidFill>
                <a:latin typeface="+mn-ea"/>
              </a:rPr>
              <a:t>测试结果</a:t>
            </a:r>
            <a:r>
              <a:rPr lang="zh-CN" altLang="en-US" sz="1600" dirty="0">
                <a:solidFill>
                  <a:schemeClr val="tx1">
                    <a:lumMod val="65000"/>
                    <a:lumOff val="35000"/>
                  </a:schemeClr>
                </a:solidFill>
                <a:latin typeface="+mn-ea"/>
              </a:rPr>
              <a:t>部分需根据题目类型设计提供相应的测试方法和结果。</a:t>
            </a:r>
            <a:r>
              <a:rPr lang="zh-CN" altLang="en-US" sz="1600" b="1" dirty="0">
                <a:solidFill>
                  <a:schemeClr val="tx1">
                    <a:lumMod val="65000"/>
                    <a:lumOff val="35000"/>
                  </a:schemeClr>
                </a:solidFill>
                <a:latin typeface="+mn-ea"/>
              </a:rPr>
              <a:t>注意：</a:t>
            </a:r>
            <a:r>
              <a:rPr lang="zh-CN" altLang="en-US" sz="1600" dirty="0">
                <a:solidFill>
                  <a:schemeClr val="tx1">
                    <a:lumMod val="65000"/>
                    <a:lumOff val="35000"/>
                  </a:schemeClr>
                </a:solidFill>
                <a:latin typeface="+mn-ea"/>
              </a:rPr>
              <a:t>测试不是测试你程序有多正确，而是尽量找出程序的</a:t>
            </a:r>
            <a:r>
              <a:rPr lang="en-US" altLang="zh-CN" sz="1600" dirty="0">
                <a:solidFill>
                  <a:schemeClr val="tx1">
                    <a:lumMod val="65000"/>
                    <a:lumOff val="35000"/>
                  </a:schemeClr>
                </a:solidFill>
                <a:latin typeface="+mn-ea"/>
              </a:rPr>
              <a:t>bug</a:t>
            </a:r>
          </a:p>
        </p:txBody>
      </p:sp>
      <p:sp>
        <p:nvSpPr>
          <p:cNvPr id="22" name="文本框 21">
            <a:extLst>
              <a:ext uri="{FF2B5EF4-FFF2-40B4-BE49-F238E27FC236}">
                <a16:creationId xmlns:a16="http://schemas.microsoft.com/office/drawing/2014/main" id="{5042EDB7-6735-28F8-C927-260316A6A5D0}"/>
              </a:ext>
            </a:extLst>
          </p:cNvPr>
          <p:cNvSpPr txBox="1"/>
          <p:nvPr/>
        </p:nvSpPr>
        <p:spPr>
          <a:xfrm>
            <a:off x="8113120" y="4644652"/>
            <a:ext cx="2727979" cy="1895519"/>
          </a:xfrm>
          <a:prstGeom prst="rect">
            <a:avLst/>
          </a:prstGeom>
          <a:noFill/>
        </p:spPr>
        <p:txBody>
          <a:bodyPr wrap="square" rtlCol="0">
            <a:spAutoFit/>
          </a:bodyPr>
          <a:lstStyle/>
          <a:p>
            <a:pPr>
              <a:lnSpc>
                <a:spcPct val="150000"/>
              </a:lnSpc>
            </a:pPr>
            <a:r>
              <a:rPr lang="zh-CN" altLang="en-US" sz="1600" b="1" dirty="0"/>
              <a:t>分析与探讨</a:t>
            </a:r>
            <a:r>
              <a:rPr lang="zh-CN" altLang="en-US" sz="1600" dirty="0"/>
              <a:t>部分可以对测试结果进行分析，使用多种方法实现时的对比，算法的时空复杂度分析，功能的完善与补充等</a:t>
            </a:r>
            <a:endParaRPr lang="en-US" altLang="zh-CN" sz="1600" dirty="0">
              <a:solidFill>
                <a:schemeClr val="tx1">
                  <a:lumMod val="65000"/>
                  <a:lumOff val="35000"/>
                </a:schemeClr>
              </a:solidFill>
              <a:latin typeface="+mn-ea"/>
              <a:sym typeface="微软雅黑" panose="020B0503020204020204" pitchFamily="34" charset="-122"/>
            </a:endParaRPr>
          </a:p>
        </p:txBody>
      </p:sp>
    </p:spTree>
    <p:extLst>
      <p:ext uri="{BB962C8B-B14F-4D97-AF65-F5344CB8AC3E}">
        <p14:creationId xmlns:p14="http://schemas.microsoft.com/office/powerpoint/2010/main" val="98447428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05</a:t>
              </a:r>
            </a:p>
          </p:txBody>
        </p:sp>
      </p:grpSp>
      <p:sp>
        <p:nvSpPr>
          <p:cNvPr id="75" name="TextBox 74"/>
          <p:cNvSpPr txBox="1"/>
          <p:nvPr/>
        </p:nvSpPr>
        <p:spPr>
          <a:xfrm>
            <a:off x="5486953" y="3011340"/>
            <a:ext cx="5438775" cy="852805"/>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实验小结</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2524851825"/>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E5603-8465-0E55-19AC-F4BC14FD60F0}"/>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EC5409AE-D719-BB6B-1C70-3A09254EB5AB}"/>
              </a:ext>
            </a:extLst>
          </p:cNvPr>
          <p:cNvSpPr>
            <a:spLocks noGrp="1"/>
          </p:cNvSpPr>
          <p:nvPr>
            <p:ph idx="1"/>
          </p:nvPr>
        </p:nvSpPr>
        <p:spPr/>
        <p:txBody>
          <a:bodyPr/>
          <a:lstStyle/>
          <a:p>
            <a:r>
              <a:rPr lang="zh-CN" altLang="en-US" dirty="0"/>
              <a:t>通过本实验的学习，学生应掌握栈与队列的应用方法</a:t>
            </a:r>
          </a:p>
          <a:p>
            <a:r>
              <a:rPr lang="zh-CN" altLang="en-US" dirty="0"/>
              <a:t>体会从具体到抽象的思维方式</a:t>
            </a:r>
            <a:endParaRPr lang="en-US" altLang="zh-CN" dirty="0"/>
          </a:p>
          <a:p>
            <a:r>
              <a:rPr lang="zh-CN" altLang="en-US" dirty="0"/>
              <a:t>学会针对小型实际编程项目时分析问题和解决问题的基本步骤</a:t>
            </a:r>
            <a:endParaRPr lang="en-US" altLang="zh-CN" dirty="0"/>
          </a:p>
          <a:p>
            <a:endParaRPr lang="zh-CN" altLang="en-US" dirty="0"/>
          </a:p>
        </p:txBody>
      </p:sp>
    </p:spTree>
    <p:extLst>
      <p:ext uri="{BB962C8B-B14F-4D97-AF65-F5344CB8AC3E}">
        <p14:creationId xmlns:p14="http://schemas.microsoft.com/office/powerpoint/2010/main" val="4051676787"/>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未XC标题-17"/>
          <p:cNvPicPr>
            <a:picLocks noChangeAspect="1"/>
          </p:cNvPicPr>
          <p:nvPr/>
        </p:nvPicPr>
        <p:blipFill>
          <a:blip r:embed="rId4"/>
          <a:stretch>
            <a:fillRect/>
          </a:stretch>
        </p:blipFill>
        <p:spPr>
          <a:xfrm>
            <a:off x="311785" y="3902710"/>
            <a:ext cx="3277235" cy="2648585"/>
          </a:xfrm>
          <a:prstGeom prst="rect">
            <a:avLst/>
          </a:prstGeom>
        </p:spPr>
      </p:pic>
      <p:pic>
        <p:nvPicPr>
          <p:cNvPr id="11" name="图片 10" descr="未XC标题-18"/>
          <p:cNvPicPr>
            <a:picLocks noChangeAspect="1"/>
          </p:cNvPicPr>
          <p:nvPr/>
        </p:nvPicPr>
        <p:blipFill>
          <a:blip r:embed="rId5"/>
          <a:stretch>
            <a:fillRect/>
          </a:stretch>
        </p:blipFill>
        <p:spPr>
          <a:xfrm>
            <a:off x="8682990" y="4048125"/>
            <a:ext cx="3204845" cy="2590165"/>
          </a:xfrm>
          <a:prstGeom prst="rect">
            <a:avLst/>
          </a:prstGeom>
        </p:spPr>
      </p:pic>
      <p:pic>
        <p:nvPicPr>
          <p:cNvPr id="15" name="图片 14" descr="未XC标题-16">
            <a:extLst>
              <a:ext uri="{FF2B5EF4-FFF2-40B4-BE49-F238E27FC236}">
                <a16:creationId xmlns:a16="http://schemas.microsoft.com/office/drawing/2014/main" id="{6F02B396-0F7B-46BC-8C3A-9F014E5A3481}"/>
              </a:ext>
            </a:extLst>
          </p:cNvPr>
          <p:cNvPicPr>
            <a:picLocks noChangeAspect="1"/>
          </p:cNvPicPr>
          <p:nvPr/>
        </p:nvPicPr>
        <p:blipFill>
          <a:blip r:embed="rId6"/>
          <a:stretch>
            <a:fillRect/>
          </a:stretch>
        </p:blipFill>
        <p:spPr>
          <a:xfrm>
            <a:off x="4308475" y="-26670"/>
            <a:ext cx="3971925" cy="6908165"/>
          </a:xfrm>
          <a:prstGeom prst="rect">
            <a:avLst/>
          </a:prstGeom>
        </p:spPr>
      </p:pic>
      <p:pic>
        <p:nvPicPr>
          <p:cNvPr id="16" name="图片 15" descr="未XC标题-14">
            <a:extLst>
              <a:ext uri="{FF2B5EF4-FFF2-40B4-BE49-F238E27FC236}">
                <a16:creationId xmlns:a16="http://schemas.microsoft.com/office/drawing/2014/main" id="{B533937F-779E-49D3-9180-F2D4A17748B4}"/>
              </a:ext>
            </a:extLst>
          </p:cNvPr>
          <p:cNvPicPr>
            <a:picLocks noChangeAspect="1"/>
          </p:cNvPicPr>
          <p:nvPr/>
        </p:nvPicPr>
        <p:blipFill>
          <a:blip r:embed="rId7"/>
          <a:stretch>
            <a:fillRect/>
          </a:stretch>
        </p:blipFill>
        <p:spPr>
          <a:xfrm>
            <a:off x="3991610" y="0"/>
            <a:ext cx="4008120" cy="6908165"/>
          </a:xfrm>
          <a:prstGeom prst="rect">
            <a:avLst/>
          </a:prstGeom>
          <a:solidFill>
            <a:srgbClr val="0F7EB3"/>
          </a:solidFill>
          <a:ln>
            <a:noFill/>
          </a:ln>
        </p:spPr>
      </p:pic>
      <p:pic>
        <p:nvPicPr>
          <p:cNvPr id="17" name="图片 16" descr="未XC标题-15">
            <a:extLst>
              <a:ext uri="{FF2B5EF4-FFF2-40B4-BE49-F238E27FC236}">
                <a16:creationId xmlns:a16="http://schemas.microsoft.com/office/drawing/2014/main" id="{714A2B99-4A95-4AEB-956B-2DB413B7F672}"/>
              </a:ext>
            </a:extLst>
          </p:cNvPr>
          <p:cNvPicPr>
            <a:picLocks noChangeAspect="1"/>
          </p:cNvPicPr>
          <p:nvPr/>
        </p:nvPicPr>
        <p:blipFill>
          <a:blip r:embed="rId8"/>
          <a:stretch>
            <a:fillRect/>
          </a:stretch>
        </p:blipFill>
        <p:spPr>
          <a:xfrm>
            <a:off x="4141470" y="-26670"/>
            <a:ext cx="3996690" cy="6908165"/>
          </a:xfrm>
          <a:prstGeom prst="rect">
            <a:avLst/>
          </a:prstGeom>
          <a:solidFill>
            <a:srgbClr val="0F7EB3"/>
          </a:solidFill>
        </p:spPr>
      </p:pic>
      <p:sp>
        <p:nvSpPr>
          <p:cNvPr id="12" name="矩形 11">
            <a:extLst>
              <a:ext uri="{FF2B5EF4-FFF2-40B4-BE49-F238E27FC236}">
                <a16:creationId xmlns:a16="http://schemas.microsoft.com/office/drawing/2014/main" id="{FAB0B487-1A6C-BC62-2E30-FAF3AAF42B47}"/>
              </a:ext>
            </a:extLst>
          </p:cNvPr>
          <p:cNvSpPr/>
          <p:nvPr/>
        </p:nvSpPr>
        <p:spPr>
          <a:xfrm>
            <a:off x="3913214" y="2550249"/>
            <a:ext cx="4420411" cy="923330"/>
          </a:xfrm>
          <a:prstGeom prst="rect">
            <a:avLst/>
          </a:prstGeom>
          <a:noFill/>
        </p:spPr>
        <p:txBody>
          <a:bodyPr wrap="square" lIns="91440" tIns="45720" rIns="91440" bIns="45720">
            <a:spAutoFit/>
          </a:bodyPr>
          <a:lstStyle/>
          <a:p>
            <a:pPr algn="ctr"/>
            <a:r>
              <a:rPr lang="zh-CN" altLang="en-US" sz="5400" b="1" dirty="0">
                <a:ln w="0"/>
                <a:solidFill>
                  <a:schemeClr val="bg1"/>
                </a:solidFill>
                <a:effectLst>
                  <a:reflection blurRad="6350" stA="53000" endA="300" endPos="35500" dir="5400000" sy="-90000" algn="bl" rotWithShape="0"/>
                </a:effectLst>
                <a:latin typeface="+mn-ea"/>
              </a:rPr>
              <a:t>谢谢！</a:t>
            </a:r>
            <a:endParaRPr lang="zh-CN" altLang="en-US" sz="5400" b="1" cap="none" spc="0" dirty="0">
              <a:ln w="0"/>
              <a:solidFill>
                <a:schemeClr val="bg1"/>
              </a:solidFill>
              <a:effectLst>
                <a:reflection blurRad="6350" stA="53000" endA="300" endPos="35500" dir="5400000" sy="-90000" algn="bl" rotWithShape="0"/>
              </a:effectLst>
              <a:latin typeface="+mn-ea"/>
            </a:endParaRPr>
          </a:p>
        </p:txBody>
      </p:sp>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50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6000"/>
                            </p:stCondLst>
                            <p:childTnLst>
                              <p:par>
                                <p:cTn id="9" presetID="47"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par>
                          <p:cTn id="14" fill="hold">
                            <p:stCondLst>
                              <p:cond delay="7000"/>
                            </p:stCondLst>
                            <p:childTnLst>
                              <p:par>
                                <p:cTn id="15" presetID="47"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par>
                          <p:cTn id="20" fill="hold">
                            <p:stCondLst>
                              <p:cond delay="8000"/>
                            </p:stCondLst>
                            <p:childTnLst>
                              <p:par>
                                <p:cTn id="21" presetID="47"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par>
                          <p:cTn id="26" fill="hold">
                            <p:stCondLst>
                              <p:cond delay="9000"/>
                            </p:stCondLst>
                            <p:childTnLst>
                              <p:par>
                                <p:cTn id="27" presetID="22" presetClass="entr" presetSubtype="2"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childTnLst>
                          </p:cTn>
                        </p:par>
                        <p:par>
                          <p:cTn id="30" fill="hold">
                            <p:stCondLst>
                              <p:cond delay="9500"/>
                            </p:stCondLst>
                            <p:childTnLst>
                              <p:par>
                                <p:cTn id="31" presetID="42"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23">
            <a:extLst>
              <a:ext uri="{FF2B5EF4-FFF2-40B4-BE49-F238E27FC236}">
                <a16:creationId xmlns:a16="http://schemas.microsoft.com/office/drawing/2014/main" id="{6C405B79-FBB8-0BF8-4896-BE8DABBA84B6}"/>
              </a:ext>
            </a:extLst>
          </p:cNvPr>
          <p:cNvSpPr/>
          <p:nvPr/>
        </p:nvSpPr>
        <p:spPr>
          <a:xfrm>
            <a:off x="7899352" y="3130291"/>
            <a:ext cx="2261972" cy="1220120"/>
          </a:xfrm>
          <a:custGeom>
            <a:avLst/>
            <a:gdLst>
              <a:gd name="connsiteX0" fmla="*/ 525556 w 1696479"/>
              <a:gd name="connsiteY0" fmla="*/ 0 h 915090"/>
              <a:gd name="connsiteX1" fmla="*/ 1696479 w 1696479"/>
              <a:gd name="connsiteY1" fmla="*/ 0 h 915090"/>
              <a:gd name="connsiteX2" fmla="*/ 1165727 w 1696479"/>
              <a:gd name="connsiteY2" fmla="*/ 915090 h 915090"/>
              <a:gd name="connsiteX3" fmla="*/ 0 w 1696479"/>
              <a:gd name="connsiteY3" fmla="*/ 915090 h 915090"/>
              <a:gd name="connsiteX4" fmla="*/ 0 w 1696479"/>
              <a:gd name="connsiteY4" fmla="*/ 906132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525556" y="0"/>
                </a:moveTo>
                <a:lnTo>
                  <a:pt x="1696479" y="0"/>
                </a:lnTo>
                <a:lnTo>
                  <a:pt x="1165727" y="915090"/>
                </a:lnTo>
                <a:lnTo>
                  <a:pt x="0" y="915090"/>
                </a:lnTo>
                <a:lnTo>
                  <a:pt x="0" y="906132"/>
                </a:lnTo>
                <a:close/>
              </a:path>
            </a:pathLst>
          </a:custGeom>
          <a:solidFill>
            <a:srgbClr val="0F7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3" name="TextBox 5">
            <a:extLst>
              <a:ext uri="{FF2B5EF4-FFF2-40B4-BE49-F238E27FC236}">
                <a16:creationId xmlns:a16="http://schemas.microsoft.com/office/drawing/2014/main" id="{E089949B-97C3-372F-25D9-81577BA49A0A}"/>
              </a:ext>
            </a:extLst>
          </p:cNvPr>
          <p:cNvSpPr txBox="1"/>
          <p:nvPr/>
        </p:nvSpPr>
        <p:spPr>
          <a:xfrm>
            <a:off x="4590540" y="1819269"/>
            <a:ext cx="4767556" cy="184666"/>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latin typeface="+mn-ea"/>
                <a:ea typeface="+mn-ea"/>
                <a:sym typeface="微软雅黑" panose="020B0503020204020204" pitchFamily="34" charset="-122"/>
              </a:rPr>
              <a:t>培养学生应用课堂所学数据结构的应用能力</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4" name="TextBox 5">
            <a:extLst>
              <a:ext uri="{FF2B5EF4-FFF2-40B4-BE49-F238E27FC236}">
                <a16:creationId xmlns:a16="http://schemas.microsoft.com/office/drawing/2014/main" id="{8E41D41F-4ED5-5FA6-8BB2-11B9B3F3693E}"/>
              </a:ext>
            </a:extLst>
          </p:cNvPr>
          <p:cNvSpPr txBox="1"/>
          <p:nvPr/>
        </p:nvSpPr>
        <p:spPr>
          <a:xfrm>
            <a:off x="3011081" y="3556841"/>
            <a:ext cx="4755371" cy="369332"/>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latin typeface="+mn-ea"/>
                <a:ea typeface="+mn-ea"/>
                <a:sym typeface="微软雅黑" panose="020B0503020204020204" pitchFamily="34" charset="-122"/>
              </a:rPr>
              <a:t>培养同学们学会从具体到抽象思想，将现实世界中千变万化的具体事物与抽象的数据结构联系起来的思想</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5" name="TextBox 5">
            <a:extLst>
              <a:ext uri="{FF2B5EF4-FFF2-40B4-BE49-F238E27FC236}">
                <a16:creationId xmlns:a16="http://schemas.microsoft.com/office/drawing/2014/main" id="{E0D04ABA-7056-ECA8-FDE8-35790A76F0BE}"/>
              </a:ext>
            </a:extLst>
          </p:cNvPr>
          <p:cNvSpPr txBox="1"/>
          <p:nvPr/>
        </p:nvSpPr>
        <p:spPr>
          <a:xfrm>
            <a:off x="4596632" y="5252503"/>
            <a:ext cx="4755371" cy="369332"/>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solidFill>
                  <a:schemeClr val="tx1">
                    <a:lumMod val="65000"/>
                    <a:lumOff val="35000"/>
                  </a:schemeClr>
                </a:solidFill>
                <a:latin typeface="+mn-ea"/>
                <a:ea typeface="+mn-ea"/>
                <a:sym typeface="微软雅黑" panose="020B0503020204020204" pitchFamily="34" charset="-122"/>
              </a:rPr>
              <a:t>教大家在面临一个规模“较大”问题时的解决方法：按照“分析</a:t>
            </a:r>
            <a:r>
              <a:rPr lang="en-US" altLang="zh-CN" sz="1200" dirty="0">
                <a:solidFill>
                  <a:schemeClr val="tx1">
                    <a:lumMod val="65000"/>
                    <a:lumOff val="35000"/>
                  </a:schemeClr>
                </a:solidFill>
                <a:latin typeface="+mn-ea"/>
                <a:ea typeface="+mn-ea"/>
                <a:sym typeface="微软雅黑" panose="020B0503020204020204" pitchFamily="34" charset="-122"/>
              </a:rPr>
              <a:t>——</a:t>
            </a:r>
            <a:r>
              <a:rPr lang="zh-CN" altLang="en-US" sz="1200" dirty="0">
                <a:solidFill>
                  <a:schemeClr val="tx1">
                    <a:lumMod val="65000"/>
                    <a:lumOff val="35000"/>
                  </a:schemeClr>
                </a:solidFill>
                <a:latin typeface="+mn-ea"/>
                <a:ea typeface="+mn-ea"/>
                <a:sym typeface="微软雅黑" panose="020B0503020204020204" pitchFamily="34" charset="-122"/>
              </a:rPr>
              <a:t>设计</a:t>
            </a:r>
            <a:r>
              <a:rPr lang="en-US" altLang="zh-CN" sz="1200" dirty="0">
                <a:solidFill>
                  <a:schemeClr val="tx1">
                    <a:lumMod val="65000"/>
                    <a:lumOff val="35000"/>
                  </a:schemeClr>
                </a:solidFill>
                <a:latin typeface="+mn-ea"/>
                <a:ea typeface="+mn-ea"/>
                <a:sym typeface="微软雅黑" panose="020B0503020204020204" pitchFamily="34" charset="-122"/>
              </a:rPr>
              <a:t>——</a:t>
            </a:r>
            <a:r>
              <a:rPr lang="zh-CN" altLang="en-US" sz="1200" dirty="0">
                <a:solidFill>
                  <a:schemeClr val="tx1">
                    <a:lumMod val="65000"/>
                    <a:lumOff val="35000"/>
                  </a:schemeClr>
                </a:solidFill>
                <a:latin typeface="+mn-ea"/>
                <a:ea typeface="+mn-ea"/>
                <a:sym typeface="微软雅黑" panose="020B0503020204020204" pitchFamily="34" charset="-122"/>
              </a:rPr>
              <a:t>实现</a:t>
            </a:r>
            <a:r>
              <a:rPr lang="en-US" altLang="zh-CN" sz="1200" dirty="0">
                <a:solidFill>
                  <a:schemeClr val="tx1">
                    <a:lumMod val="65000"/>
                    <a:lumOff val="35000"/>
                  </a:schemeClr>
                </a:solidFill>
                <a:latin typeface="+mn-ea"/>
                <a:ea typeface="+mn-ea"/>
                <a:sym typeface="微软雅黑" panose="020B0503020204020204" pitchFamily="34" charset="-122"/>
              </a:rPr>
              <a:t>——</a:t>
            </a:r>
            <a:r>
              <a:rPr lang="zh-CN" altLang="en-US" sz="1200" dirty="0">
                <a:solidFill>
                  <a:schemeClr val="tx1">
                    <a:lumMod val="65000"/>
                    <a:lumOff val="35000"/>
                  </a:schemeClr>
                </a:solidFill>
                <a:latin typeface="+mn-ea"/>
                <a:ea typeface="+mn-ea"/>
                <a:sym typeface="微软雅黑" panose="020B0503020204020204" pitchFamily="34" charset="-122"/>
              </a:rPr>
              <a:t>测试”的步骤逐步开展工作</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6" name="任意多边形 40">
            <a:extLst>
              <a:ext uri="{FF2B5EF4-FFF2-40B4-BE49-F238E27FC236}">
                <a16:creationId xmlns:a16="http://schemas.microsoft.com/office/drawing/2014/main" id="{2F534685-1679-14EF-ABA3-314007550C4D}"/>
              </a:ext>
            </a:extLst>
          </p:cNvPr>
          <p:cNvSpPr/>
          <p:nvPr/>
        </p:nvSpPr>
        <p:spPr>
          <a:xfrm>
            <a:off x="2201861" y="1386932"/>
            <a:ext cx="2261972" cy="1220120"/>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7" name="任意多边形 25">
            <a:extLst>
              <a:ext uri="{FF2B5EF4-FFF2-40B4-BE49-F238E27FC236}">
                <a16:creationId xmlns:a16="http://schemas.microsoft.com/office/drawing/2014/main" id="{926F778B-382F-4FFE-134A-DDE3DCA510AE}"/>
              </a:ext>
            </a:extLst>
          </p:cNvPr>
          <p:cNvSpPr/>
          <p:nvPr/>
        </p:nvSpPr>
        <p:spPr>
          <a:xfrm>
            <a:off x="2360605" y="1472613"/>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8" name="矩形 7">
            <a:extLst>
              <a:ext uri="{FF2B5EF4-FFF2-40B4-BE49-F238E27FC236}">
                <a16:creationId xmlns:a16="http://schemas.microsoft.com/office/drawing/2014/main" id="{1837A62A-A096-DD94-BE16-05105147FCF4}"/>
              </a:ext>
            </a:extLst>
          </p:cNvPr>
          <p:cNvSpPr>
            <a:spLocks noChangeArrowheads="1"/>
          </p:cNvSpPr>
          <p:nvPr/>
        </p:nvSpPr>
        <p:spPr bwMode="auto">
          <a:xfrm>
            <a:off x="2829331" y="1671428"/>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一种</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能力</a:t>
            </a:r>
            <a:endParaRPr lang="en-US" altLang="zh-CN" sz="2400" b="1" cap="all" dirty="0">
              <a:solidFill>
                <a:schemeClr val="bg1"/>
              </a:solidFill>
              <a:latin typeface="+mn-ea"/>
              <a:cs typeface="+mj-cs"/>
              <a:sym typeface="微软雅黑" panose="020B0503020204020204" pitchFamily="34" charset="-122"/>
            </a:endParaRPr>
          </a:p>
        </p:txBody>
      </p:sp>
      <p:sp>
        <p:nvSpPr>
          <p:cNvPr id="9" name="任意多边形 46">
            <a:extLst>
              <a:ext uri="{FF2B5EF4-FFF2-40B4-BE49-F238E27FC236}">
                <a16:creationId xmlns:a16="http://schemas.microsoft.com/office/drawing/2014/main" id="{BB71A8C5-F2A6-1931-972F-417557E91A2F}"/>
              </a:ext>
            </a:extLst>
          </p:cNvPr>
          <p:cNvSpPr/>
          <p:nvPr/>
        </p:nvSpPr>
        <p:spPr>
          <a:xfrm flipH="1">
            <a:off x="8061513" y="3215972"/>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F7E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10" name="矩形 9">
            <a:extLst>
              <a:ext uri="{FF2B5EF4-FFF2-40B4-BE49-F238E27FC236}">
                <a16:creationId xmlns:a16="http://schemas.microsoft.com/office/drawing/2014/main" id="{8F02907D-C45B-8E14-4B81-8DA3629B145B}"/>
              </a:ext>
            </a:extLst>
          </p:cNvPr>
          <p:cNvSpPr>
            <a:spLocks noChangeArrowheads="1"/>
          </p:cNvSpPr>
          <p:nvPr/>
        </p:nvSpPr>
        <p:spPr bwMode="auto">
          <a:xfrm flipH="1">
            <a:off x="8522245" y="3429000"/>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一种</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思想</a:t>
            </a:r>
            <a:endParaRPr lang="en-US" altLang="zh-CN" sz="2400" b="1" cap="all" dirty="0">
              <a:solidFill>
                <a:schemeClr val="bg1"/>
              </a:solidFill>
              <a:latin typeface="+mn-ea"/>
              <a:cs typeface="+mj-cs"/>
              <a:sym typeface="微软雅黑" panose="020B0503020204020204" pitchFamily="34" charset="-122"/>
            </a:endParaRPr>
          </a:p>
        </p:txBody>
      </p:sp>
      <p:sp>
        <p:nvSpPr>
          <p:cNvPr id="11" name="任意多边形 28">
            <a:extLst>
              <a:ext uri="{FF2B5EF4-FFF2-40B4-BE49-F238E27FC236}">
                <a16:creationId xmlns:a16="http://schemas.microsoft.com/office/drawing/2014/main" id="{691686D4-3178-0576-FDF7-E411C773B184}"/>
              </a:ext>
            </a:extLst>
          </p:cNvPr>
          <p:cNvSpPr/>
          <p:nvPr/>
        </p:nvSpPr>
        <p:spPr>
          <a:xfrm>
            <a:off x="2201861" y="4832442"/>
            <a:ext cx="2261972" cy="1220120"/>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75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12" name="任意多边形 29">
            <a:extLst>
              <a:ext uri="{FF2B5EF4-FFF2-40B4-BE49-F238E27FC236}">
                <a16:creationId xmlns:a16="http://schemas.microsoft.com/office/drawing/2014/main" id="{3BD789DE-F1E9-AE61-F126-C62BE5D75D17}"/>
              </a:ext>
            </a:extLst>
          </p:cNvPr>
          <p:cNvSpPr/>
          <p:nvPr/>
        </p:nvSpPr>
        <p:spPr>
          <a:xfrm>
            <a:off x="2360605" y="4918123"/>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7598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13" name="矩形 12">
            <a:extLst>
              <a:ext uri="{FF2B5EF4-FFF2-40B4-BE49-F238E27FC236}">
                <a16:creationId xmlns:a16="http://schemas.microsoft.com/office/drawing/2014/main" id="{0332BED4-8F3E-E3F2-F661-D0DA097C08F2}"/>
              </a:ext>
            </a:extLst>
          </p:cNvPr>
          <p:cNvSpPr>
            <a:spLocks noChangeArrowheads="1"/>
          </p:cNvSpPr>
          <p:nvPr/>
        </p:nvSpPr>
        <p:spPr bwMode="auto">
          <a:xfrm>
            <a:off x="2781065" y="5092234"/>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一个</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方法</a:t>
            </a:r>
            <a:endParaRPr lang="en-US" altLang="zh-CN" sz="2400" b="1" cap="all" dirty="0">
              <a:solidFill>
                <a:schemeClr val="bg1"/>
              </a:solidFill>
              <a:latin typeface="+mn-ea"/>
              <a:cs typeface="+mj-cs"/>
              <a:sym typeface="微软雅黑" panose="020B0503020204020204" pitchFamily="34" charset="-122"/>
            </a:endParaRPr>
          </a:p>
        </p:txBody>
      </p:sp>
      <p:sp>
        <p:nvSpPr>
          <p:cNvPr id="14" name="任意多边形 53">
            <a:extLst>
              <a:ext uri="{FF2B5EF4-FFF2-40B4-BE49-F238E27FC236}">
                <a16:creationId xmlns:a16="http://schemas.microsoft.com/office/drawing/2014/main" id="{154D3F58-D13F-3733-383D-08F2E29B540B}"/>
              </a:ext>
            </a:extLst>
          </p:cNvPr>
          <p:cNvSpPr/>
          <p:nvPr/>
        </p:nvSpPr>
        <p:spPr>
          <a:xfrm>
            <a:off x="3858875" y="1388572"/>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sp>
        <p:nvSpPr>
          <p:cNvPr id="15" name="任意多边形 54">
            <a:extLst>
              <a:ext uri="{FF2B5EF4-FFF2-40B4-BE49-F238E27FC236}">
                <a16:creationId xmlns:a16="http://schemas.microsoft.com/office/drawing/2014/main" id="{D2B2871A-1A5E-92EE-106F-55E45AC401AF}"/>
              </a:ext>
            </a:extLst>
          </p:cNvPr>
          <p:cNvSpPr/>
          <p:nvPr/>
        </p:nvSpPr>
        <p:spPr>
          <a:xfrm>
            <a:off x="2273324" y="3131931"/>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rgbClr val="5A889E"/>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sp>
        <p:nvSpPr>
          <p:cNvPr id="16" name="任意多边形 55">
            <a:extLst>
              <a:ext uri="{FF2B5EF4-FFF2-40B4-BE49-F238E27FC236}">
                <a16:creationId xmlns:a16="http://schemas.microsoft.com/office/drawing/2014/main" id="{B748EA2D-8F57-4F5B-8383-DB3BC7F29993}"/>
              </a:ext>
            </a:extLst>
          </p:cNvPr>
          <p:cNvSpPr/>
          <p:nvPr/>
        </p:nvSpPr>
        <p:spPr>
          <a:xfrm>
            <a:off x="3858875" y="4834082"/>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rgbClr val="5A6C90"/>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grpSp>
        <p:nvGrpSpPr>
          <p:cNvPr id="17" name="组合 16">
            <a:extLst>
              <a:ext uri="{FF2B5EF4-FFF2-40B4-BE49-F238E27FC236}">
                <a16:creationId xmlns:a16="http://schemas.microsoft.com/office/drawing/2014/main" id="{9AFC48D3-F15A-2E6B-3109-F06CC72CAE58}"/>
              </a:ext>
            </a:extLst>
          </p:cNvPr>
          <p:cNvGrpSpPr/>
          <p:nvPr/>
        </p:nvGrpSpPr>
        <p:grpSpPr>
          <a:xfrm>
            <a:off x="1387476" y="1390212"/>
            <a:ext cx="1419144" cy="1223400"/>
            <a:chOff x="1040607" y="1273164"/>
            <a:chExt cx="1064358" cy="917550"/>
          </a:xfrm>
          <a:solidFill>
            <a:srgbClr val="0B5F84"/>
          </a:solidFill>
        </p:grpSpPr>
        <p:sp>
          <p:nvSpPr>
            <p:cNvPr id="18" name="任意多边形 57">
              <a:extLst>
                <a:ext uri="{FF2B5EF4-FFF2-40B4-BE49-F238E27FC236}">
                  <a16:creationId xmlns:a16="http://schemas.microsoft.com/office/drawing/2014/main" id="{B8D87D3A-DAB6-E15F-5537-8D8E2317F5D4}"/>
                </a:ext>
              </a:extLst>
            </p:cNvPr>
            <p:cNvSpPr/>
            <p:nvPr/>
          </p:nvSpPr>
          <p:spPr>
            <a:xfrm>
              <a:off x="1040607" y="1273164"/>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19" name="Freeform 10">
              <a:extLst>
                <a:ext uri="{FF2B5EF4-FFF2-40B4-BE49-F238E27FC236}">
                  <a16:creationId xmlns:a16="http://schemas.microsoft.com/office/drawing/2014/main" id="{6D734510-7AE8-C3BF-07EB-7D64DC293057}"/>
                </a:ext>
              </a:extLst>
            </p:cNvPr>
            <p:cNvSpPr/>
            <p:nvPr/>
          </p:nvSpPr>
          <p:spPr bwMode="auto">
            <a:xfrm>
              <a:off x="1520407" y="1660162"/>
              <a:ext cx="76692" cy="378277"/>
            </a:xfrm>
            <a:custGeom>
              <a:avLst/>
              <a:gdLst>
                <a:gd name="T0" fmla="*/ 74 w 74"/>
                <a:gd name="T1" fmla="*/ 365 h 365"/>
                <a:gd name="T2" fmla="*/ 22 w 74"/>
                <a:gd name="T3" fmla="*/ 365 h 365"/>
                <a:gd name="T4" fmla="*/ 22 w 74"/>
                <a:gd name="T5" fmla="*/ 109 h 365"/>
                <a:gd name="T6" fmla="*/ 0 w 74"/>
                <a:gd name="T7" fmla="*/ 109 h 365"/>
                <a:gd name="T8" fmla="*/ 0 w 74"/>
                <a:gd name="T9" fmla="*/ 100 h 365"/>
                <a:gd name="T10" fmla="*/ 29 w 74"/>
                <a:gd name="T11" fmla="*/ 0 h 365"/>
                <a:gd name="T12" fmla="*/ 74 w 74"/>
                <a:gd name="T13" fmla="*/ 0 h 365"/>
                <a:gd name="T14" fmla="*/ 74 w 7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65">
                  <a:moveTo>
                    <a:pt x="74" y="365"/>
                  </a:moveTo>
                  <a:lnTo>
                    <a:pt x="22" y="365"/>
                  </a:lnTo>
                  <a:lnTo>
                    <a:pt x="22" y="109"/>
                  </a:lnTo>
                  <a:lnTo>
                    <a:pt x="0" y="109"/>
                  </a:lnTo>
                  <a:lnTo>
                    <a:pt x="0" y="100"/>
                  </a:lnTo>
                  <a:lnTo>
                    <a:pt x="29" y="0"/>
                  </a:lnTo>
                  <a:lnTo>
                    <a:pt x="74" y="0"/>
                  </a:lnTo>
                  <a:lnTo>
                    <a:pt x="74" y="365"/>
                  </a:lnTo>
                  <a:close/>
                </a:path>
              </a:pathLst>
            </a:custGeom>
            <a:grpFill/>
            <a:ln>
              <a:noFill/>
            </a:ln>
          </p:spPr>
          <p:txBody>
            <a:bodyPr vert="horz" wrap="square" lIns="121920" tIns="60960" rIns="121920" bIns="60960" numCol="1" anchor="t" anchorCtr="0" compatLnSpc="1"/>
            <a:lstStyle/>
            <a:p>
              <a:endParaRPr lang="zh-CN" altLang="en-US" sz="2400">
                <a:solidFill>
                  <a:schemeClr val="bg1"/>
                </a:solidFill>
                <a:latin typeface="+mn-ea"/>
                <a:sym typeface="微软雅黑" panose="020B0503020204020204" pitchFamily="34" charset="-122"/>
              </a:endParaRPr>
            </a:p>
          </p:txBody>
        </p:sp>
      </p:grpSp>
      <p:grpSp>
        <p:nvGrpSpPr>
          <p:cNvPr id="20" name="组合 19">
            <a:extLst>
              <a:ext uri="{FF2B5EF4-FFF2-40B4-BE49-F238E27FC236}">
                <a16:creationId xmlns:a16="http://schemas.microsoft.com/office/drawing/2014/main" id="{D4F8E745-FE9D-BD79-60DC-29AFF3B25A39}"/>
              </a:ext>
            </a:extLst>
          </p:cNvPr>
          <p:cNvGrpSpPr/>
          <p:nvPr/>
        </p:nvGrpSpPr>
        <p:grpSpPr>
          <a:xfrm>
            <a:off x="9556465" y="3133571"/>
            <a:ext cx="1419144" cy="1223400"/>
            <a:chOff x="7167349" y="2392088"/>
            <a:chExt cx="1064358" cy="917550"/>
          </a:xfrm>
          <a:solidFill>
            <a:srgbClr val="0F7EB3"/>
          </a:solidFill>
        </p:grpSpPr>
        <p:sp>
          <p:nvSpPr>
            <p:cNvPr id="21" name="Freeform 11">
              <a:extLst>
                <a:ext uri="{FF2B5EF4-FFF2-40B4-BE49-F238E27FC236}">
                  <a16:creationId xmlns:a16="http://schemas.microsoft.com/office/drawing/2014/main" id="{36CAE2A9-DA10-BB34-0E7B-E30918619AD9}"/>
                </a:ext>
              </a:extLst>
            </p:cNvPr>
            <p:cNvSpPr/>
            <p:nvPr/>
          </p:nvSpPr>
          <p:spPr bwMode="auto">
            <a:xfrm>
              <a:off x="7607292" y="2789694"/>
              <a:ext cx="184473" cy="378273"/>
            </a:xfrm>
            <a:custGeom>
              <a:avLst/>
              <a:gdLst>
                <a:gd name="T0" fmla="*/ 75 w 75"/>
                <a:gd name="T1" fmla="*/ 44 h 154"/>
                <a:gd name="T2" fmla="*/ 70 w 75"/>
                <a:gd name="T3" fmla="*/ 60 h 154"/>
                <a:gd name="T4" fmla="*/ 28 w 75"/>
                <a:gd name="T5" fmla="*/ 134 h 154"/>
                <a:gd name="T6" fmla="*/ 75 w 75"/>
                <a:gd name="T7" fmla="*/ 134 h 154"/>
                <a:gd name="T8" fmla="*/ 75 w 75"/>
                <a:gd name="T9" fmla="*/ 154 h 154"/>
                <a:gd name="T10" fmla="*/ 0 w 75"/>
                <a:gd name="T11" fmla="*/ 154 h 154"/>
                <a:gd name="T12" fmla="*/ 0 w 75"/>
                <a:gd name="T13" fmla="*/ 140 h 154"/>
                <a:gd name="T14" fmla="*/ 52 w 75"/>
                <a:gd name="T15" fmla="*/ 48 h 154"/>
                <a:gd name="T16" fmla="*/ 52 w 75"/>
                <a:gd name="T17" fmla="*/ 20 h 154"/>
                <a:gd name="T18" fmla="*/ 24 w 75"/>
                <a:gd name="T19" fmla="*/ 20 h 154"/>
                <a:gd name="T20" fmla="*/ 24 w 75"/>
                <a:gd name="T21" fmla="*/ 48 h 154"/>
                <a:gd name="T22" fmla="*/ 2 w 75"/>
                <a:gd name="T23" fmla="*/ 48 h 154"/>
                <a:gd name="T24" fmla="*/ 2 w 75"/>
                <a:gd name="T25" fmla="*/ 14 h 154"/>
                <a:gd name="T26" fmla="*/ 16 w 75"/>
                <a:gd name="T27" fmla="*/ 0 h 154"/>
                <a:gd name="T28" fmla="*/ 61 w 75"/>
                <a:gd name="T29" fmla="*/ 0 h 154"/>
                <a:gd name="T30" fmla="*/ 75 w 75"/>
                <a:gd name="T31" fmla="*/ 14 h 154"/>
                <a:gd name="T32" fmla="*/ 75 w 75"/>
                <a:gd name="T33"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54">
                  <a:moveTo>
                    <a:pt x="75" y="44"/>
                  </a:moveTo>
                  <a:cubicBezTo>
                    <a:pt x="75" y="49"/>
                    <a:pt x="73" y="54"/>
                    <a:pt x="70" y="60"/>
                  </a:cubicBezTo>
                  <a:cubicBezTo>
                    <a:pt x="28" y="134"/>
                    <a:pt x="28" y="134"/>
                    <a:pt x="28" y="134"/>
                  </a:cubicBezTo>
                  <a:cubicBezTo>
                    <a:pt x="75" y="134"/>
                    <a:pt x="75" y="134"/>
                    <a:pt x="75" y="134"/>
                  </a:cubicBezTo>
                  <a:cubicBezTo>
                    <a:pt x="75" y="154"/>
                    <a:pt x="75" y="154"/>
                    <a:pt x="75" y="154"/>
                  </a:cubicBezTo>
                  <a:cubicBezTo>
                    <a:pt x="0" y="154"/>
                    <a:pt x="0" y="154"/>
                    <a:pt x="0" y="154"/>
                  </a:cubicBezTo>
                  <a:cubicBezTo>
                    <a:pt x="0" y="140"/>
                    <a:pt x="0" y="140"/>
                    <a:pt x="0" y="140"/>
                  </a:cubicBezTo>
                  <a:cubicBezTo>
                    <a:pt x="52" y="48"/>
                    <a:pt x="52" y="48"/>
                    <a:pt x="52" y="48"/>
                  </a:cubicBezTo>
                  <a:cubicBezTo>
                    <a:pt x="52" y="20"/>
                    <a:pt x="52" y="20"/>
                    <a:pt x="52" y="20"/>
                  </a:cubicBezTo>
                  <a:cubicBezTo>
                    <a:pt x="24" y="20"/>
                    <a:pt x="24" y="20"/>
                    <a:pt x="24" y="20"/>
                  </a:cubicBezTo>
                  <a:cubicBezTo>
                    <a:pt x="24" y="48"/>
                    <a:pt x="24" y="48"/>
                    <a:pt x="24" y="48"/>
                  </a:cubicBezTo>
                  <a:cubicBezTo>
                    <a:pt x="2" y="48"/>
                    <a:pt x="2" y="48"/>
                    <a:pt x="2" y="48"/>
                  </a:cubicBezTo>
                  <a:cubicBezTo>
                    <a:pt x="2" y="14"/>
                    <a:pt x="2" y="14"/>
                    <a:pt x="2" y="14"/>
                  </a:cubicBezTo>
                  <a:cubicBezTo>
                    <a:pt x="2" y="5"/>
                    <a:pt x="6" y="0"/>
                    <a:pt x="16" y="0"/>
                  </a:cubicBezTo>
                  <a:cubicBezTo>
                    <a:pt x="61" y="0"/>
                    <a:pt x="61" y="0"/>
                    <a:pt x="61" y="0"/>
                  </a:cubicBezTo>
                  <a:cubicBezTo>
                    <a:pt x="70" y="0"/>
                    <a:pt x="75" y="5"/>
                    <a:pt x="75" y="14"/>
                  </a:cubicBezTo>
                  <a:lnTo>
                    <a:pt x="75" y="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mn-ea"/>
                <a:sym typeface="微软雅黑" panose="020B0503020204020204" pitchFamily="34" charset="-122"/>
              </a:endParaRPr>
            </a:p>
          </p:txBody>
        </p:sp>
        <p:sp>
          <p:nvSpPr>
            <p:cNvPr id="22" name="任意多边形 61">
              <a:extLst>
                <a:ext uri="{FF2B5EF4-FFF2-40B4-BE49-F238E27FC236}">
                  <a16:creationId xmlns:a16="http://schemas.microsoft.com/office/drawing/2014/main" id="{F8DA4D28-8855-2A0A-F943-DF20F85953B9}"/>
                </a:ext>
              </a:extLst>
            </p:cNvPr>
            <p:cNvSpPr/>
            <p:nvPr/>
          </p:nvSpPr>
          <p:spPr>
            <a:xfrm>
              <a:off x="7167349" y="2392088"/>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grpSp>
      <p:grpSp>
        <p:nvGrpSpPr>
          <p:cNvPr id="23" name="组合 22">
            <a:extLst>
              <a:ext uri="{FF2B5EF4-FFF2-40B4-BE49-F238E27FC236}">
                <a16:creationId xmlns:a16="http://schemas.microsoft.com/office/drawing/2014/main" id="{E466B45A-EF45-003C-6884-3975927B2EC7}"/>
              </a:ext>
            </a:extLst>
          </p:cNvPr>
          <p:cNvGrpSpPr/>
          <p:nvPr/>
        </p:nvGrpSpPr>
        <p:grpSpPr>
          <a:xfrm>
            <a:off x="1387476" y="4835722"/>
            <a:ext cx="1419144" cy="1223400"/>
            <a:chOff x="1040607" y="3511539"/>
            <a:chExt cx="1064358" cy="917550"/>
          </a:xfrm>
          <a:solidFill>
            <a:srgbClr val="075986"/>
          </a:solidFill>
        </p:grpSpPr>
        <p:sp>
          <p:nvSpPr>
            <p:cNvPr id="24" name="Freeform 12">
              <a:extLst>
                <a:ext uri="{FF2B5EF4-FFF2-40B4-BE49-F238E27FC236}">
                  <a16:creationId xmlns:a16="http://schemas.microsoft.com/office/drawing/2014/main" id="{F827CD2D-CA4D-5074-E508-92A71150DBF8}"/>
                </a:ext>
              </a:extLst>
            </p:cNvPr>
            <p:cNvSpPr/>
            <p:nvPr/>
          </p:nvSpPr>
          <p:spPr bwMode="auto">
            <a:xfrm>
              <a:off x="1481586" y="3915968"/>
              <a:ext cx="182400" cy="378274"/>
            </a:xfrm>
            <a:custGeom>
              <a:avLst/>
              <a:gdLst>
                <a:gd name="T0" fmla="*/ 74 w 74"/>
                <a:gd name="T1" fmla="*/ 140 h 154"/>
                <a:gd name="T2" fmla="*/ 60 w 74"/>
                <a:gd name="T3" fmla="*/ 154 h 154"/>
                <a:gd name="T4" fmla="*/ 13 w 74"/>
                <a:gd name="T5" fmla="*/ 154 h 154"/>
                <a:gd name="T6" fmla="*/ 0 w 74"/>
                <a:gd name="T7" fmla="*/ 140 h 154"/>
                <a:gd name="T8" fmla="*/ 0 w 74"/>
                <a:gd name="T9" fmla="*/ 104 h 154"/>
                <a:gd name="T10" fmla="*/ 22 w 74"/>
                <a:gd name="T11" fmla="*/ 104 h 154"/>
                <a:gd name="T12" fmla="*/ 22 w 74"/>
                <a:gd name="T13" fmla="*/ 134 h 154"/>
                <a:gd name="T14" fmla="*/ 52 w 74"/>
                <a:gd name="T15" fmla="*/ 134 h 154"/>
                <a:gd name="T16" fmla="*/ 52 w 74"/>
                <a:gd name="T17" fmla="*/ 96 h 154"/>
                <a:gd name="T18" fmla="*/ 24 w 74"/>
                <a:gd name="T19" fmla="*/ 76 h 154"/>
                <a:gd name="T20" fmla="*/ 24 w 74"/>
                <a:gd name="T21" fmla="*/ 71 h 154"/>
                <a:gd name="T22" fmla="*/ 52 w 74"/>
                <a:gd name="T23" fmla="*/ 52 h 154"/>
                <a:gd name="T24" fmla="*/ 52 w 74"/>
                <a:gd name="T25" fmla="*/ 20 h 154"/>
                <a:gd name="T26" fmla="*/ 22 w 74"/>
                <a:gd name="T27" fmla="*/ 20 h 154"/>
                <a:gd name="T28" fmla="*/ 22 w 74"/>
                <a:gd name="T29" fmla="*/ 48 h 154"/>
                <a:gd name="T30" fmla="*/ 0 w 74"/>
                <a:gd name="T31" fmla="*/ 48 h 154"/>
                <a:gd name="T32" fmla="*/ 0 w 74"/>
                <a:gd name="T33" fmla="*/ 14 h 154"/>
                <a:gd name="T34" fmla="*/ 14 w 74"/>
                <a:gd name="T35" fmla="*/ 0 h 154"/>
                <a:gd name="T36" fmla="*/ 60 w 74"/>
                <a:gd name="T37" fmla="*/ 0 h 154"/>
                <a:gd name="T38" fmla="*/ 74 w 74"/>
                <a:gd name="T39" fmla="*/ 14 h 154"/>
                <a:gd name="T40" fmla="*/ 74 w 74"/>
                <a:gd name="T41" fmla="*/ 51 h 154"/>
                <a:gd name="T42" fmla="*/ 67 w 74"/>
                <a:gd name="T43" fmla="*/ 65 h 154"/>
                <a:gd name="T44" fmla="*/ 52 w 74"/>
                <a:gd name="T45" fmla="*/ 74 h 154"/>
                <a:gd name="T46" fmla="*/ 67 w 74"/>
                <a:gd name="T47" fmla="*/ 83 h 154"/>
                <a:gd name="T48" fmla="*/ 74 w 74"/>
                <a:gd name="T49" fmla="*/ 97 h 154"/>
                <a:gd name="T50" fmla="*/ 74 w 74"/>
                <a:gd name="T51"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154">
                  <a:moveTo>
                    <a:pt x="74" y="140"/>
                  </a:moveTo>
                  <a:cubicBezTo>
                    <a:pt x="74" y="149"/>
                    <a:pt x="70" y="154"/>
                    <a:pt x="60" y="154"/>
                  </a:cubicBezTo>
                  <a:cubicBezTo>
                    <a:pt x="13" y="154"/>
                    <a:pt x="13" y="154"/>
                    <a:pt x="13" y="154"/>
                  </a:cubicBezTo>
                  <a:cubicBezTo>
                    <a:pt x="4" y="154"/>
                    <a:pt x="0" y="149"/>
                    <a:pt x="0" y="140"/>
                  </a:cubicBezTo>
                  <a:cubicBezTo>
                    <a:pt x="0" y="104"/>
                    <a:pt x="0" y="104"/>
                    <a:pt x="0" y="104"/>
                  </a:cubicBezTo>
                  <a:cubicBezTo>
                    <a:pt x="22" y="104"/>
                    <a:pt x="22" y="104"/>
                    <a:pt x="22" y="104"/>
                  </a:cubicBezTo>
                  <a:cubicBezTo>
                    <a:pt x="22" y="134"/>
                    <a:pt x="22" y="134"/>
                    <a:pt x="22" y="134"/>
                  </a:cubicBezTo>
                  <a:cubicBezTo>
                    <a:pt x="52" y="134"/>
                    <a:pt x="52" y="134"/>
                    <a:pt x="52" y="134"/>
                  </a:cubicBezTo>
                  <a:cubicBezTo>
                    <a:pt x="52" y="96"/>
                    <a:pt x="52" y="96"/>
                    <a:pt x="52" y="96"/>
                  </a:cubicBezTo>
                  <a:cubicBezTo>
                    <a:pt x="24" y="76"/>
                    <a:pt x="24" y="76"/>
                    <a:pt x="24" y="76"/>
                  </a:cubicBezTo>
                  <a:cubicBezTo>
                    <a:pt x="24" y="71"/>
                    <a:pt x="24" y="71"/>
                    <a:pt x="24" y="71"/>
                  </a:cubicBezTo>
                  <a:cubicBezTo>
                    <a:pt x="52" y="52"/>
                    <a:pt x="52" y="52"/>
                    <a:pt x="52" y="52"/>
                  </a:cubicBezTo>
                  <a:cubicBezTo>
                    <a:pt x="52" y="20"/>
                    <a:pt x="52" y="20"/>
                    <a:pt x="52" y="20"/>
                  </a:cubicBezTo>
                  <a:cubicBezTo>
                    <a:pt x="22" y="20"/>
                    <a:pt x="22" y="20"/>
                    <a:pt x="22" y="20"/>
                  </a:cubicBezTo>
                  <a:cubicBezTo>
                    <a:pt x="22" y="48"/>
                    <a:pt x="22" y="48"/>
                    <a:pt x="22" y="48"/>
                  </a:cubicBezTo>
                  <a:cubicBezTo>
                    <a:pt x="0" y="48"/>
                    <a:pt x="0" y="48"/>
                    <a:pt x="0" y="48"/>
                  </a:cubicBezTo>
                  <a:cubicBezTo>
                    <a:pt x="0" y="14"/>
                    <a:pt x="0" y="14"/>
                    <a:pt x="0" y="14"/>
                  </a:cubicBezTo>
                  <a:cubicBezTo>
                    <a:pt x="0" y="5"/>
                    <a:pt x="4" y="0"/>
                    <a:pt x="14" y="0"/>
                  </a:cubicBezTo>
                  <a:cubicBezTo>
                    <a:pt x="60" y="0"/>
                    <a:pt x="60" y="0"/>
                    <a:pt x="60" y="0"/>
                  </a:cubicBezTo>
                  <a:cubicBezTo>
                    <a:pt x="70" y="0"/>
                    <a:pt x="74" y="5"/>
                    <a:pt x="74" y="14"/>
                  </a:cubicBezTo>
                  <a:cubicBezTo>
                    <a:pt x="74" y="51"/>
                    <a:pt x="74" y="51"/>
                    <a:pt x="74" y="51"/>
                  </a:cubicBezTo>
                  <a:cubicBezTo>
                    <a:pt x="74" y="57"/>
                    <a:pt x="72" y="61"/>
                    <a:pt x="67" y="65"/>
                  </a:cubicBezTo>
                  <a:cubicBezTo>
                    <a:pt x="52" y="74"/>
                    <a:pt x="52" y="74"/>
                    <a:pt x="52" y="74"/>
                  </a:cubicBezTo>
                  <a:cubicBezTo>
                    <a:pt x="67" y="83"/>
                    <a:pt x="67" y="83"/>
                    <a:pt x="67" y="83"/>
                  </a:cubicBezTo>
                  <a:cubicBezTo>
                    <a:pt x="72" y="86"/>
                    <a:pt x="74" y="91"/>
                    <a:pt x="74" y="97"/>
                  </a:cubicBezTo>
                  <a:lnTo>
                    <a:pt x="74" y="1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mn-ea"/>
                <a:sym typeface="微软雅黑" panose="020B0503020204020204" pitchFamily="34" charset="-122"/>
              </a:endParaRPr>
            </a:p>
          </p:txBody>
        </p:sp>
        <p:sp>
          <p:nvSpPr>
            <p:cNvPr id="25" name="任意多边形 64">
              <a:extLst>
                <a:ext uri="{FF2B5EF4-FFF2-40B4-BE49-F238E27FC236}">
                  <a16:creationId xmlns:a16="http://schemas.microsoft.com/office/drawing/2014/main" id="{CC669A69-93AE-093F-67CC-4A2684245A8C}"/>
                </a:ext>
              </a:extLst>
            </p:cNvPr>
            <p:cNvSpPr/>
            <p:nvPr/>
          </p:nvSpPr>
          <p:spPr>
            <a:xfrm>
              <a:off x="1040607" y="3511539"/>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grpSp>
      <p:sp>
        <p:nvSpPr>
          <p:cNvPr id="28" name="TextBox 51">
            <a:extLst>
              <a:ext uri="{FF2B5EF4-FFF2-40B4-BE49-F238E27FC236}">
                <a16:creationId xmlns:a16="http://schemas.microsoft.com/office/drawing/2014/main" id="{8FA77076-98D2-784E-3AA0-167BBD03FFB8}"/>
              </a:ext>
            </a:extLst>
          </p:cNvPr>
          <p:cNvSpPr txBox="1"/>
          <p:nvPr/>
        </p:nvSpPr>
        <p:spPr>
          <a:xfrm>
            <a:off x="1030491" y="215335"/>
            <a:ext cx="1826141" cy="584775"/>
          </a:xfrm>
          <a:prstGeom prst="rect">
            <a:avLst/>
          </a:prstGeom>
          <a:noFill/>
        </p:spPr>
        <p:txBody>
          <a:bodyPr wrap="none" rtlCol="0">
            <a:spAutoFit/>
          </a:bodyPr>
          <a:lstStyle/>
          <a:p>
            <a:r>
              <a:rPr lang="zh-CN" altLang="en-US" sz="3200" dirty="0">
                <a:solidFill>
                  <a:schemeClr val="tx1">
                    <a:lumMod val="75000"/>
                    <a:lumOff val="25000"/>
                  </a:schemeClr>
                </a:solidFill>
                <a:latin typeface="+mn-ea"/>
                <a:cs typeface="+mn-ea"/>
                <a:sym typeface="+mn-lt"/>
              </a:rPr>
              <a:t>设计思路</a:t>
            </a:r>
          </a:p>
        </p:txBody>
      </p:sp>
      <p:cxnSp>
        <p:nvCxnSpPr>
          <p:cNvPr id="29" name="直接连接符 28">
            <a:extLst>
              <a:ext uri="{FF2B5EF4-FFF2-40B4-BE49-F238E27FC236}">
                <a16:creationId xmlns:a16="http://schemas.microsoft.com/office/drawing/2014/main" id="{919C395D-C99E-B7D3-4985-4D07C7B64AA0}"/>
              </a:ext>
            </a:extLst>
          </p:cNvPr>
          <p:cNvCxnSpPr/>
          <p:nvPr/>
        </p:nvCxnSpPr>
        <p:spPr bwMode="auto">
          <a:xfrm flipH="1">
            <a:off x="985600" y="821545"/>
            <a:ext cx="989773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34789394"/>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0"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400"/>
                            </p:stCondLst>
                            <p:childTnLst>
                              <p:par>
                                <p:cTn id="15" presetID="10" presetClass="entr" presetSubtype="0" fill="hold" grpId="0" nodeType="after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2300"/>
                            </p:stCondLst>
                            <p:childTnLst>
                              <p:par>
                                <p:cTn id="19" presetID="10" presetClass="entr" presetSubtype="0" fill="hold" grpId="0" nodeType="afterEffect">
                                  <p:stCondLst>
                                    <p:cond delay="4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par>
                          <p:cTn id="22" fill="hold">
                            <p:stCondLst>
                              <p:cond delay="3200"/>
                            </p:stCondLst>
                            <p:childTnLst>
                              <p:par>
                                <p:cTn id="23" presetID="16" presetClass="entr" presetSubtype="21"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par>
                          <p:cTn id="26" fill="hold">
                            <p:stCondLst>
                              <p:cond delay="37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4200"/>
                            </p:stCondLst>
                            <p:childTnLst>
                              <p:par>
                                <p:cTn id="31" presetID="53" presetClass="entr" presetSubtype="16"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childTnLst>
                          </p:cTn>
                        </p:par>
                        <p:par>
                          <p:cTn id="36" fill="hold">
                            <p:stCondLst>
                              <p:cond delay="4700"/>
                            </p:stCondLst>
                            <p:childTnLst>
                              <p:par>
                                <p:cTn id="37" presetID="10" presetClass="entr" presetSubtype="0" fill="hold" grpId="0" nodeType="afterEffect">
                                  <p:stCondLst>
                                    <p:cond delay="40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par>
                          <p:cTn id="40" fill="hold">
                            <p:stCondLst>
                              <p:cond delay="5600"/>
                            </p:stCondLst>
                            <p:childTnLst>
                              <p:par>
                                <p:cTn id="41" presetID="10" presetClass="entr" presetSubtype="0" fill="hold" grpId="0" nodeType="afterEffect">
                                  <p:stCondLst>
                                    <p:cond delay="4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6500"/>
                            </p:stCondLst>
                            <p:childTnLst>
                              <p:par>
                                <p:cTn id="45" presetID="10" presetClass="entr" presetSubtype="0" fill="hold" grpId="0" nodeType="afterEffect">
                                  <p:stCondLst>
                                    <p:cond delay="4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7400"/>
                            </p:stCondLst>
                            <p:childTnLst>
                              <p:par>
                                <p:cTn id="49" presetID="16" presetClass="entr" presetSubtype="21"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barn(inVertical)">
                                      <p:cBhvr>
                                        <p:cTn id="51" dur="500"/>
                                        <p:tgtEl>
                                          <p:spTgt spid="15"/>
                                        </p:tgtEl>
                                      </p:cBhvr>
                                    </p:animEffect>
                                  </p:childTnLst>
                                </p:cTn>
                              </p:par>
                            </p:childTnLst>
                          </p:cTn>
                        </p:par>
                        <p:par>
                          <p:cTn id="52" fill="hold">
                            <p:stCondLst>
                              <p:cond delay="7900"/>
                            </p:stCondLst>
                            <p:childTnLst>
                              <p:par>
                                <p:cTn id="53" presetID="10" presetClass="entr" presetSubtype="0"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par>
                          <p:cTn id="56" fill="hold">
                            <p:stCondLst>
                              <p:cond delay="8400"/>
                            </p:stCondLst>
                            <p:childTnLst>
                              <p:par>
                                <p:cTn id="57" presetID="53" presetClass="entr" presetSubtype="16"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fltVal val="0"/>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animEffect transition="in" filter="fade">
                                      <p:cBhvr>
                                        <p:cTn id="61" dur="500"/>
                                        <p:tgtEl>
                                          <p:spTgt spid="23"/>
                                        </p:tgtEl>
                                      </p:cBhvr>
                                    </p:animEffect>
                                  </p:childTnLst>
                                </p:cTn>
                              </p:par>
                            </p:childTnLst>
                          </p:cTn>
                        </p:par>
                        <p:par>
                          <p:cTn id="62" fill="hold">
                            <p:stCondLst>
                              <p:cond delay="8900"/>
                            </p:stCondLst>
                            <p:childTnLst>
                              <p:par>
                                <p:cTn id="63" presetID="10" presetClass="entr" presetSubtype="0" fill="hold" grpId="0" nodeType="afterEffect">
                                  <p:stCondLst>
                                    <p:cond delay="40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childTnLst>
                          </p:cTn>
                        </p:par>
                        <p:par>
                          <p:cTn id="66" fill="hold">
                            <p:stCondLst>
                              <p:cond delay="9800"/>
                            </p:stCondLst>
                            <p:childTnLst>
                              <p:par>
                                <p:cTn id="67" presetID="10" presetClass="entr" presetSubtype="0" fill="hold" grpId="0" nodeType="afterEffect">
                                  <p:stCondLst>
                                    <p:cond delay="40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par>
                          <p:cTn id="70" fill="hold">
                            <p:stCondLst>
                              <p:cond delay="10700"/>
                            </p:stCondLst>
                            <p:childTnLst>
                              <p:par>
                                <p:cTn id="71" presetID="10" presetClass="entr" presetSubtype="0" fill="hold" grpId="0" nodeType="afterEffect">
                                  <p:stCondLst>
                                    <p:cond delay="40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par>
                          <p:cTn id="74" fill="hold">
                            <p:stCondLst>
                              <p:cond delay="11600"/>
                            </p:stCondLst>
                            <p:childTnLst>
                              <p:par>
                                <p:cTn id="75" presetID="16" presetClass="entr" presetSubtype="21" fill="hold" grpId="0" nodeType="after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barn(inVertical)">
                                      <p:cBhvr>
                                        <p:cTn id="77" dur="500"/>
                                        <p:tgtEl>
                                          <p:spTgt spid="16"/>
                                        </p:tgtEl>
                                      </p:cBhvr>
                                    </p:animEffect>
                                  </p:childTnLst>
                                </p:cTn>
                              </p:par>
                            </p:childTnLst>
                          </p:cTn>
                        </p:par>
                        <p:par>
                          <p:cTn id="78" fill="hold">
                            <p:stCondLst>
                              <p:cond delay="12100"/>
                            </p:stCondLst>
                            <p:childTnLst>
                              <p:par>
                                <p:cTn id="79" presetID="10" presetClass="entr" presetSubtype="0" fill="hold" grpId="0"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fade">
                                      <p:cBhvr>
                                        <p:cTn id="81" dur="500"/>
                                        <p:tgtEl>
                                          <p:spTgt spid="5"/>
                                        </p:tgtEl>
                                      </p:cBhvr>
                                    </p:animEffect>
                                  </p:childTnLst>
                                </p:cTn>
                              </p:par>
                            </p:childTnLst>
                          </p:cTn>
                        </p:par>
                        <p:par>
                          <p:cTn id="82" fill="hold">
                            <p:stCondLst>
                              <p:cond delay="12600"/>
                            </p:stCondLst>
                            <p:childTnLst>
                              <p:par>
                                <p:cTn id="83" presetID="22" presetClass="entr" presetSubtype="8" fill="hold"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500"/>
                                        <p:tgtEl>
                                          <p:spTgt spid="29"/>
                                        </p:tgtEl>
                                      </p:cBhvr>
                                    </p:animEffect>
                                  </p:childTnLst>
                                </p:cTn>
                              </p:par>
                            </p:childTnLst>
                          </p:cTn>
                        </p:par>
                        <p:par>
                          <p:cTn id="86" fill="hold">
                            <p:stCondLst>
                              <p:cond delay="13100"/>
                            </p:stCondLst>
                            <p:childTnLst>
                              <p:par>
                                <p:cTn id="87" presetID="10" presetClass="entr" presetSubtype="0"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P spid="5" grpId="0"/>
      <p:bldP spid="6" grpId="0" bldLvl="0" animBg="1"/>
      <p:bldP spid="7" grpId="0" bldLvl="0" animBg="1"/>
      <p:bldP spid="8" grpId="0"/>
      <p:bldP spid="9" grpId="0" bldLvl="0" animBg="1"/>
      <p:bldP spid="10" grpId="0"/>
      <p:bldP spid="11" grpId="0" bldLvl="0" animBg="1"/>
      <p:bldP spid="12" grpId="0" bldLvl="0" animBg="1"/>
      <p:bldP spid="13" grpId="0"/>
      <p:bldP spid="14" grpId="0" bldLvl="0" animBg="1"/>
      <p:bldP spid="15" grpId="0" bldLvl="0" animBg="1"/>
      <p:bldP spid="16" grpId="0" bldLvl="0" animBg="1"/>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0E325E80-4CA8-457C-9970-77A1DB7CFEA2}"/>
              </a:ext>
            </a:extLst>
          </p:cNvPr>
          <p:cNvSpPr txBox="1"/>
          <p:nvPr/>
        </p:nvSpPr>
        <p:spPr>
          <a:xfrm>
            <a:off x="4590540" y="1689215"/>
            <a:ext cx="4767556" cy="615553"/>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2000" dirty="0">
                <a:latin typeface="+mn-ea"/>
                <a:ea typeface="+mn-ea"/>
                <a:sym typeface="微软雅黑" panose="020B0503020204020204" pitchFamily="34" charset="-122"/>
              </a:rPr>
              <a:t>实验的讲解部分注意帮助学生</a:t>
            </a:r>
            <a:r>
              <a:rPr lang="zh-CN" altLang="en-US" sz="2000" dirty="0">
                <a:solidFill>
                  <a:schemeClr val="tx1">
                    <a:lumMod val="65000"/>
                    <a:lumOff val="35000"/>
                  </a:schemeClr>
                </a:solidFill>
                <a:latin typeface="+mn-ea"/>
                <a:ea typeface="+mn-ea"/>
                <a:sym typeface="微软雅黑" panose="020B0503020204020204" pitchFamily="34" charset="-122"/>
              </a:rPr>
              <a:t>打开思路、鼓励自学</a:t>
            </a:r>
            <a:endParaRPr lang="en-US" altLang="zh-CN" sz="2000" dirty="0">
              <a:solidFill>
                <a:schemeClr val="tx1">
                  <a:lumMod val="65000"/>
                  <a:lumOff val="35000"/>
                </a:schemeClr>
              </a:solidFill>
              <a:latin typeface="+mn-ea"/>
              <a:ea typeface="+mn-ea"/>
              <a:sym typeface="微软雅黑" panose="020B0503020204020204" pitchFamily="34" charset="-122"/>
            </a:endParaRPr>
          </a:p>
        </p:txBody>
      </p:sp>
      <p:sp>
        <p:nvSpPr>
          <p:cNvPr id="3" name="任意多边形 40">
            <a:extLst>
              <a:ext uri="{FF2B5EF4-FFF2-40B4-BE49-F238E27FC236}">
                <a16:creationId xmlns:a16="http://schemas.microsoft.com/office/drawing/2014/main" id="{84C515C8-D2E1-854F-B0B8-6FA3525A4D7B}"/>
              </a:ext>
            </a:extLst>
          </p:cNvPr>
          <p:cNvSpPr/>
          <p:nvPr/>
        </p:nvSpPr>
        <p:spPr>
          <a:xfrm>
            <a:off x="2201861" y="1386932"/>
            <a:ext cx="2261972" cy="1220120"/>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4" name="任意多边形 25">
            <a:extLst>
              <a:ext uri="{FF2B5EF4-FFF2-40B4-BE49-F238E27FC236}">
                <a16:creationId xmlns:a16="http://schemas.microsoft.com/office/drawing/2014/main" id="{A7BBB0B4-FD68-C377-033B-AB66EE4B5478}"/>
              </a:ext>
            </a:extLst>
          </p:cNvPr>
          <p:cNvSpPr/>
          <p:nvPr/>
        </p:nvSpPr>
        <p:spPr>
          <a:xfrm>
            <a:off x="2389180" y="1498137"/>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6" name="任意多边形 53">
            <a:extLst>
              <a:ext uri="{FF2B5EF4-FFF2-40B4-BE49-F238E27FC236}">
                <a16:creationId xmlns:a16="http://schemas.microsoft.com/office/drawing/2014/main" id="{8D6D08B4-BC9A-2C59-BC3D-46FB8A02ABC2}"/>
              </a:ext>
            </a:extLst>
          </p:cNvPr>
          <p:cNvSpPr/>
          <p:nvPr/>
        </p:nvSpPr>
        <p:spPr>
          <a:xfrm>
            <a:off x="3858875" y="1388572"/>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grpSp>
        <p:nvGrpSpPr>
          <p:cNvPr id="7" name="组合 6">
            <a:extLst>
              <a:ext uri="{FF2B5EF4-FFF2-40B4-BE49-F238E27FC236}">
                <a16:creationId xmlns:a16="http://schemas.microsoft.com/office/drawing/2014/main" id="{CF4095E9-6680-FA7B-3F72-329B85A8385D}"/>
              </a:ext>
            </a:extLst>
          </p:cNvPr>
          <p:cNvGrpSpPr/>
          <p:nvPr/>
        </p:nvGrpSpPr>
        <p:grpSpPr>
          <a:xfrm>
            <a:off x="1387476" y="1390212"/>
            <a:ext cx="1419144" cy="1223400"/>
            <a:chOff x="1040607" y="1273164"/>
            <a:chExt cx="1064358" cy="917550"/>
          </a:xfrm>
          <a:solidFill>
            <a:srgbClr val="0B5F84"/>
          </a:solidFill>
        </p:grpSpPr>
        <p:sp>
          <p:nvSpPr>
            <p:cNvPr id="8" name="任意多边形 57">
              <a:extLst>
                <a:ext uri="{FF2B5EF4-FFF2-40B4-BE49-F238E27FC236}">
                  <a16:creationId xmlns:a16="http://schemas.microsoft.com/office/drawing/2014/main" id="{AD8D172A-2416-770B-7959-0C7B5BF4B947}"/>
                </a:ext>
              </a:extLst>
            </p:cNvPr>
            <p:cNvSpPr/>
            <p:nvPr/>
          </p:nvSpPr>
          <p:spPr>
            <a:xfrm>
              <a:off x="1040607" y="1273164"/>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9" name="Freeform 10">
              <a:extLst>
                <a:ext uri="{FF2B5EF4-FFF2-40B4-BE49-F238E27FC236}">
                  <a16:creationId xmlns:a16="http://schemas.microsoft.com/office/drawing/2014/main" id="{3D942B49-B015-1253-4AE7-9E81CD84A2D5}"/>
                </a:ext>
              </a:extLst>
            </p:cNvPr>
            <p:cNvSpPr/>
            <p:nvPr/>
          </p:nvSpPr>
          <p:spPr bwMode="auto">
            <a:xfrm>
              <a:off x="1520407" y="1660162"/>
              <a:ext cx="76692" cy="378277"/>
            </a:xfrm>
            <a:custGeom>
              <a:avLst/>
              <a:gdLst>
                <a:gd name="T0" fmla="*/ 74 w 74"/>
                <a:gd name="T1" fmla="*/ 365 h 365"/>
                <a:gd name="T2" fmla="*/ 22 w 74"/>
                <a:gd name="T3" fmla="*/ 365 h 365"/>
                <a:gd name="T4" fmla="*/ 22 w 74"/>
                <a:gd name="T5" fmla="*/ 109 h 365"/>
                <a:gd name="T6" fmla="*/ 0 w 74"/>
                <a:gd name="T7" fmla="*/ 109 h 365"/>
                <a:gd name="T8" fmla="*/ 0 w 74"/>
                <a:gd name="T9" fmla="*/ 100 h 365"/>
                <a:gd name="T10" fmla="*/ 29 w 74"/>
                <a:gd name="T11" fmla="*/ 0 h 365"/>
                <a:gd name="T12" fmla="*/ 74 w 74"/>
                <a:gd name="T13" fmla="*/ 0 h 365"/>
                <a:gd name="T14" fmla="*/ 74 w 7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65">
                  <a:moveTo>
                    <a:pt x="74" y="365"/>
                  </a:moveTo>
                  <a:lnTo>
                    <a:pt x="22" y="365"/>
                  </a:lnTo>
                  <a:lnTo>
                    <a:pt x="22" y="109"/>
                  </a:lnTo>
                  <a:lnTo>
                    <a:pt x="0" y="109"/>
                  </a:lnTo>
                  <a:lnTo>
                    <a:pt x="0" y="100"/>
                  </a:lnTo>
                  <a:lnTo>
                    <a:pt x="29" y="0"/>
                  </a:lnTo>
                  <a:lnTo>
                    <a:pt x="74" y="0"/>
                  </a:lnTo>
                  <a:lnTo>
                    <a:pt x="74" y="365"/>
                  </a:lnTo>
                  <a:close/>
                </a:path>
              </a:pathLst>
            </a:custGeom>
            <a:grpFill/>
            <a:ln>
              <a:noFill/>
            </a:ln>
          </p:spPr>
          <p:txBody>
            <a:bodyPr vert="horz" wrap="square" lIns="121920" tIns="60960" rIns="121920" bIns="60960" numCol="1" anchor="t" anchorCtr="0" compatLnSpc="1"/>
            <a:lstStyle/>
            <a:p>
              <a:endParaRPr lang="zh-CN" altLang="en-US" sz="2400">
                <a:solidFill>
                  <a:schemeClr val="bg1"/>
                </a:solidFill>
                <a:latin typeface="+mn-ea"/>
                <a:sym typeface="微软雅黑" panose="020B0503020204020204" pitchFamily="34" charset="-122"/>
              </a:endParaRPr>
            </a:p>
          </p:txBody>
        </p:sp>
      </p:grpSp>
      <p:sp>
        <p:nvSpPr>
          <p:cNvPr id="10" name="TextBox 51">
            <a:extLst>
              <a:ext uri="{FF2B5EF4-FFF2-40B4-BE49-F238E27FC236}">
                <a16:creationId xmlns:a16="http://schemas.microsoft.com/office/drawing/2014/main" id="{AA68E7AA-84E0-60D9-CBE7-7877BA41056C}"/>
              </a:ext>
            </a:extLst>
          </p:cNvPr>
          <p:cNvSpPr txBox="1"/>
          <p:nvPr/>
        </p:nvSpPr>
        <p:spPr>
          <a:xfrm>
            <a:off x="1030491" y="215335"/>
            <a:ext cx="1826141" cy="584775"/>
          </a:xfrm>
          <a:prstGeom prst="rect">
            <a:avLst/>
          </a:prstGeom>
          <a:noFill/>
        </p:spPr>
        <p:txBody>
          <a:bodyPr wrap="none" rtlCol="0">
            <a:spAutoFit/>
          </a:bodyPr>
          <a:lstStyle/>
          <a:p>
            <a:r>
              <a:rPr lang="zh-CN" altLang="en-US" sz="3200" dirty="0">
                <a:solidFill>
                  <a:schemeClr val="tx1">
                    <a:lumMod val="75000"/>
                    <a:lumOff val="25000"/>
                  </a:schemeClr>
                </a:solidFill>
                <a:latin typeface="+mn-ea"/>
                <a:cs typeface="+mn-ea"/>
                <a:sym typeface="+mn-lt"/>
              </a:rPr>
              <a:t>实验创新</a:t>
            </a:r>
          </a:p>
        </p:txBody>
      </p:sp>
      <p:cxnSp>
        <p:nvCxnSpPr>
          <p:cNvPr id="11" name="直接连接符 10">
            <a:extLst>
              <a:ext uri="{FF2B5EF4-FFF2-40B4-BE49-F238E27FC236}">
                <a16:creationId xmlns:a16="http://schemas.microsoft.com/office/drawing/2014/main" id="{EBEDB777-7A4D-834E-7C52-77D6AC0FA561}"/>
              </a:ext>
            </a:extLst>
          </p:cNvPr>
          <p:cNvCxnSpPr/>
          <p:nvPr/>
        </p:nvCxnSpPr>
        <p:spPr bwMode="auto">
          <a:xfrm flipH="1">
            <a:off x="985600" y="821545"/>
            <a:ext cx="989773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53119629"/>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4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400"/>
                            </p:stCondLst>
                            <p:childTnLst>
                              <p:par>
                                <p:cTn id="15" presetID="10" presetClass="entr" presetSubtype="0" fill="hold" grpId="0" nodeType="after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2300"/>
                            </p:stCondLst>
                            <p:childTnLst>
                              <p:par>
                                <p:cTn id="19" presetID="16" presetClass="entr" presetSubtype="21"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par>
                          <p:cTn id="22" fill="hold">
                            <p:stCondLst>
                              <p:cond delay="28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3300"/>
                            </p:stCondLst>
                            <p:childTnLst>
                              <p:par>
                                <p:cTn id="27" presetID="2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38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bldLvl="0" animBg="1"/>
      <p:bldP spid="6" grpId="0" bldLvl="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01</a:t>
              </a:r>
            </a:p>
          </p:txBody>
        </p:sp>
      </p:grpSp>
      <p:sp>
        <p:nvSpPr>
          <p:cNvPr id="75" name="TextBox 74"/>
          <p:cNvSpPr txBox="1"/>
          <p:nvPr/>
        </p:nvSpPr>
        <p:spPr>
          <a:xfrm>
            <a:off x="5486953" y="3011340"/>
            <a:ext cx="5438775" cy="852805"/>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实验目的</a:t>
            </a:r>
            <a:endParaRPr lang="zh-CN" altLang="en-US" sz="2800" dirty="0">
              <a:solidFill>
                <a:schemeClr val="bg1"/>
              </a:solidFill>
              <a:latin typeface="+mn-ea"/>
              <a:cs typeface="+mn-ea"/>
              <a:sym typeface="+mn-lt"/>
            </a:endParaRPr>
          </a:p>
        </p:txBody>
      </p:sp>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1"/>
          <p:cNvSpPr txBox="1"/>
          <p:nvPr/>
        </p:nvSpPr>
        <p:spPr>
          <a:xfrm>
            <a:off x="1030491" y="215335"/>
            <a:ext cx="2717411" cy="584775"/>
          </a:xfrm>
          <a:prstGeom prst="rect">
            <a:avLst/>
          </a:prstGeom>
          <a:noFill/>
        </p:spPr>
        <p:txBody>
          <a:bodyPr wrap="none" rtlCol="0">
            <a:spAutoFit/>
          </a:bodyPr>
          <a:lstStyle/>
          <a:p>
            <a:r>
              <a:rPr lang="en-US" altLang="zh-CN" sz="3200" dirty="0">
                <a:solidFill>
                  <a:schemeClr val="tx1">
                    <a:lumMod val="75000"/>
                    <a:lumOff val="25000"/>
                  </a:schemeClr>
                </a:solidFill>
                <a:latin typeface="+mn-ea"/>
                <a:cs typeface="+mn-ea"/>
                <a:sym typeface="+mn-lt"/>
              </a:rPr>
              <a:t>01</a:t>
            </a:r>
            <a:r>
              <a:rPr lang="zh-CN" altLang="en-US" sz="3200" dirty="0">
                <a:solidFill>
                  <a:schemeClr val="tx1">
                    <a:lumMod val="75000"/>
                    <a:lumOff val="25000"/>
                  </a:schemeClr>
                </a:solidFill>
                <a:latin typeface="+mn-ea"/>
                <a:cs typeface="+mn-ea"/>
                <a:sym typeface="+mn-lt"/>
              </a:rPr>
              <a:t>、实验目的</a:t>
            </a:r>
          </a:p>
        </p:txBody>
      </p:sp>
      <p:cxnSp>
        <p:nvCxnSpPr>
          <p:cNvPr id="3" name="直接连接符 2"/>
          <p:cNvCxnSpPr/>
          <p:nvPr/>
        </p:nvCxnSpPr>
        <p:spPr bwMode="auto">
          <a:xfrm flipH="1">
            <a:off x="985600" y="821545"/>
            <a:ext cx="989773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任意多边形 23"/>
          <p:cNvSpPr/>
          <p:nvPr/>
        </p:nvSpPr>
        <p:spPr>
          <a:xfrm>
            <a:off x="7899352" y="3130291"/>
            <a:ext cx="2261972" cy="1220120"/>
          </a:xfrm>
          <a:custGeom>
            <a:avLst/>
            <a:gdLst>
              <a:gd name="connsiteX0" fmla="*/ 525556 w 1696479"/>
              <a:gd name="connsiteY0" fmla="*/ 0 h 915090"/>
              <a:gd name="connsiteX1" fmla="*/ 1696479 w 1696479"/>
              <a:gd name="connsiteY1" fmla="*/ 0 h 915090"/>
              <a:gd name="connsiteX2" fmla="*/ 1165727 w 1696479"/>
              <a:gd name="connsiteY2" fmla="*/ 915090 h 915090"/>
              <a:gd name="connsiteX3" fmla="*/ 0 w 1696479"/>
              <a:gd name="connsiteY3" fmla="*/ 915090 h 915090"/>
              <a:gd name="connsiteX4" fmla="*/ 0 w 1696479"/>
              <a:gd name="connsiteY4" fmla="*/ 906132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525556" y="0"/>
                </a:moveTo>
                <a:lnTo>
                  <a:pt x="1696479" y="0"/>
                </a:lnTo>
                <a:lnTo>
                  <a:pt x="1165727" y="915090"/>
                </a:lnTo>
                <a:lnTo>
                  <a:pt x="0" y="915090"/>
                </a:lnTo>
                <a:lnTo>
                  <a:pt x="0" y="906132"/>
                </a:lnTo>
                <a:close/>
              </a:path>
            </a:pathLst>
          </a:custGeom>
          <a:solidFill>
            <a:srgbClr val="0F7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25" name="TextBox 5"/>
          <p:cNvSpPr txBox="1"/>
          <p:nvPr/>
        </p:nvSpPr>
        <p:spPr>
          <a:xfrm>
            <a:off x="4590540" y="1819269"/>
            <a:ext cx="4767556" cy="553998"/>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latin typeface="+mn-ea"/>
                <a:ea typeface="+mn-ea"/>
                <a:sym typeface="微软雅黑" panose="020B0503020204020204" pitchFamily="34" charset="-122"/>
              </a:rPr>
              <a:t>同学们已经学习并掌握了栈与队列两种非常重要的数据结构的定义、操作和实现方法等，本实验的首要目的是培养同学们如何在解决实际问题的时使用栈和队列这两个有力工具的能力。</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39" name="TextBox 5"/>
          <p:cNvSpPr txBox="1"/>
          <p:nvPr/>
        </p:nvSpPr>
        <p:spPr>
          <a:xfrm>
            <a:off x="3011081" y="3556841"/>
            <a:ext cx="4755371" cy="369332"/>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latin typeface="+mn-ea"/>
                <a:ea typeface="+mn-ea"/>
                <a:sym typeface="微软雅黑" panose="020B0503020204020204" pitchFamily="34" charset="-122"/>
              </a:rPr>
              <a:t>培养同学们学会从具体到抽象思想，将现实世界中千变万化的具体事物与抽象的数据结构联系起来的思想</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40" name="TextBox 5"/>
          <p:cNvSpPr txBox="1"/>
          <p:nvPr/>
        </p:nvSpPr>
        <p:spPr>
          <a:xfrm>
            <a:off x="4596632" y="5252503"/>
            <a:ext cx="4755371" cy="369332"/>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00000"/>
              </a:lnSpc>
            </a:pPr>
            <a:r>
              <a:rPr lang="zh-CN" altLang="en-US" sz="1200" dirty="0">
                <a:solidFill>
                  <a:schemeClr val="tx1">
                    <a:lumMod val="65000"/>
                    <a:lumOff val="35000"/>
                  </a:schemeClr>
                </a:solidFill>
                <a:latin typeface="+mn-ea"/>
                <a:ea typeface="+mn-ea"/>
                <a:sym typeface="微软雅黑" panose="020B0503020204020204" pitchFamily="34" charset="-122"/>
              </a:rPr>
              <a:t>教大家在面临一个规模“较大”问题时的解决方法：按照“分析</a:t>
            </a:r>
            <a:r>
              <a:rPr lang="en-US" altLang="zh-CN" sz="1200" dirty="0">
                <a:solidFill>
                  <a:schemeClr val="tx1">
                    <a:lumMod val="65000"/>
                    <a:lumOff val="35000"/>
                  </a:schemeClr>
                </a:solidFill>
                <a:latin typeface="+mn-ea"/>
                <a:ea typeface="+mn-ea"/>
                <a:sym typeface="微软雅黑" panose="020B0503020204020204" pitchFamily="34" charset="-122"/>
              </a:rPr>
              <a:t>——</a:t>
            </a:r>
            <a:r>
              <a:rPr lang="zh-CN" altLang="en-US" sz="1200" dirty="0">
                <a:solidFill>
                  <a:schemeClr val="tx1">
                    <a:lumMod val="65000"/>
                    <a:lumOff val="35000"/>
                  </a:schemeClr>
                </a:solidFill>
                <a:latin typeface="+mn-ea"/>
                <a:ea typeface="+mn-ea"/>
                <a:sym typeface="微软雅黑" panose="020B0503020204020204" pitchFamily="34" charset="-122"/>
              </a:rPr>
              <a:t>设计</a:t>
            </a:r>
            <a:r>
              <a:rPr lang="en-US" altLang="zh-CN" sz="1200" dirty="0">
                <a:solidFill>
                  <a:schemeClr val="tx1">
                    <a:lumMod val="65000"/>
                    <a:lumOff val="35000"/>
                  </a:schemeClr>
                </a:solidFill>
                <a:latin typeface="+mn-ea"/>
                <a:ea typeface="+mn-ea"/>
                <a:sym typeface="微软雅黑" panose="020B0503020204020204" pitchFamily="34" charset="-122"/>
              </a:rPr>
              <a:t>——</a:t>
            </a:r>
            <a:r>
              <a:rPr lang="zh-CN" altLang="en-US" sz="1200" dirty="0">
                <a:solidFill>
                  <a:schemeClr val="tx1">
                    <a:lumMod val="65000"/>
                    <a:lumOff val="35000"/>
                  </a:schemeClr>
                </a:solidFill>
                <a:latin typeface="+mn-ea"/>
                <a:ea typeface="+mn-ea"/>
                <a:sym typeface="微软雅黑" panose="020B0503020204020204" pitchFamily="34" charset="-122"/>
              </a:rPr>
              <a:t>实现</a:t>
            </a:r>
            <a:r>
              <a:rPr lang="en-US" altLang="zh-CN" sz="1200" dirty="0">
                <a:solidFill>
                  <a:schemeClr val="tx1">
                    <a:lumMod val="65000"/>
                    <a:lumOff val="35000"/>
                  </a:schemeClr>
                </a:solidFill>
                <a:latin typeface="+mn-ea"/>
                <a:ea typeface="+mn-ea"/>
                <a:sym typeface="微软雅黑" panose="020B0503020204020204" pitchFamily="34" charset="-122"/>
              </a:rPr>
              <a:t>——</a:t>
            </a:r>
            <a:r>
              <a:rPr lang="zh-CN" altLang="en-US" sz="1200" dirty="0">
                <a:solidFill>
                  <a:schemeClr val="tx1">
                    <a:lumMod val="65000"/>
                    <a:lumOff val="35000"/>
                  </a:schemeClr>
                </a:solidFill>
                <a:latin typeface="+mn-ea"/>
                <a:ea typeface="+mn-ea"/>
                <a:sym typeface="微软雅黑" panose="020B0503020204020204" pitchFamily="34" charset="-122"/>
              </a:rPr>
              <a:t>测试”的步骤逐步开展工作</a:t>
            </a:r>
            <a:endParaRPr lang="en-US" altLang="zh-CN" sz="1200" dirty="0">
              <a:solidFill>
                <a:schemeClr val="tx1">
                  <a:lumMod val="65000"/>
                  <a:lumOff val="35000"/>
                </a:schemeClr>
              </a:solidFill>
              <a:latin typeface="+mn-ea"/>
              <a:ea typeface="+mn-ea"/>
              <a:sym typeface="微软雅黑" panose="020B0503020204020204" pitchFamily="34" charset="-122"/>
            </a:endParaRPr>
          </a:p>
        </p:txBody>
      </p:sp>
      <p:sp>
        <p:nvSpPr>
          <p:cNvPr id="41" name="任意多边形 40"/>
          <p:cNvSpPr/>
          <p:nvPr/>
        </p:nvSpPr>
        <p:spPr>
          <a:xfrm>
            <a:off x="2201861" y="1386932"/>
            <a:ext cx="2261972" cy="1220120"/>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26" name="任意多边形 25"/>
          <p:cNvSpPr/>
          <p:nvPr/>
        </p:nvSpPr>
        <p:spPr>
          <a:xfrm>
            <a:off x="2360605" y="1472613"/>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B5F8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44" name="矩形 43"/>
          <p:cNvSpPr>
            <a:spLocks noChangeArrowheads="1"/>
          </p:cNvSpPr>
          <p:nvPr/>
        </p:nvSpPr>
        <p:spPr bwMode="auto">
          <a:xfrm>
            <a:off x="2829331" y="1671428"/>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一种</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能力</a:t>
            </a:r>
            <a:endParaRPr lang="en-US" altLang="zh-CN" sz="2400" b="1" cap="all" dirty="0">
              <a:solidFill>
                <a:schemeClr val="bg1"/>
              </a:solidFill>
              <a:latin typeface="+mn-ea"/>
              <a:cs typeface="+mj-cs"/>
              <a:sym typeface="微软雅黑" panose="020B0503020204020204" pitchFamily="34" charset="-122"/>
            </a:endParaRPr>
          </a:p>
        </p:txBody>
      </p:sp>
      <p:sp>
        <p:nvSpPr>
          <p:cNvPr id="47" name="任意多边形 46"/>
          <p:cNvSpPr/>
          <p:nvPr/>
        </p:nvSpPr>
        <p:spPr>
          <a:xfrm flipH="1">
            <a:off x="8061513" y="3215972"/>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F7EB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50" name="矩形 49"/>
          <p:cNvSpPr>
            <a:spLocks noChangeArrowheads="1"/>
          </p:cNvSpPr>
          <p:nvPr/>
        </p:nvSpPr>
        <p:spPr bwMode="auto">
          <a:xfrm flipH="1">
            <a:off x="8522245" y="3429000"/>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一种</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思想</a:t>
            </a:r>
            <a:endParaRPr lang="en-US" altLang="zh-CN" sz="2400" b="1" cap="all" dirty="0">
              <a:solidFill>
                <a:schemeClr val="bg1"/>
              </a:solidFill>
              <a:latin typeface="+mn-ea"/>
              <a:cs typeface="+mj-cs"/>
              <a:sym typeface="微软雅黑" panose="020B0503020204020204" pitchFamily="34" charset="-122"/>
            </a:endParaRPr>
          </a:p>
        </p:txBody>
      </p:sp>
      <p:sp>
        <p:nvSpPr>
          <p:cNvPr id="29" name="任意多边形 28"/>
          <p:cNvSpPr/>
          <p:nvPr/>
        </p:nvSpPr>
        <p:spPr>
          <a:xfrm>
            <a:off x="2201861" y="4832442"/>
            <a:ext cx="2261972" cy="1220120"/>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759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30" name="任意多边形 29"/>
          <p:cNvSpPr/>
          <p:nvPr/>
        </p:nvSpPr>
        <p:spPr>
          <a:xfrm>
            <a:off x="2360605" y="4918123"/>
            <a:ext cx="1944283" cy="1048757"/>
          </a:xfrm>
          <a:custGeom>
            <a:avLst/>
            <a:gdLst>
              <a:gd name="connsiteX0" fmla="*/ 0 w 1696479"/>
              <a:gd name="connsiteY0" fmla="*/ 0 h 915090"/>
              <a:gd name="connsiteX1" fmla="*/ 1170923 w 1696479"/>
              <a:gd name="connsiteY1" fmla="*/ 0 h 915090"/>
              <a:gd name="connsiteX2" fmla="*/ 1696479 w 1696479"/>
              <a:gd name="connsiteY2" fmla="*/ 906132 h 915090"/>
              <a:gd name="connsiteX3" fmla="*/ 1696479 w 1696479"/>
              <a:gd name="connsiteY3" fmla="*/ 915090 h 915090"/>
              <a:gd name="connsiteX4" fmla="*/ 530752 w 1696479"/>
              <a:gd name="connsiteY4" fmla="*/ 915090 h 91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479" h="915090">
                <a:moveTo>
                  <a:pt x="0" y="0"/>
                </a:moveTo>
                <a:lnTo>
                  <a:pt x="1170923" y="0"/>
                </a:lnTo>
                <a:lnTo>
                  <a:pt x="1696479" y="906132"/>
                </a:lnTo>
                <a:lnTo>
                  <a:pt x="1696479" y="915090"/>
                </a:lnTo>
                <a:lnTo>
                  <a:pt x="530752" y="915090"/>
                </a:lnTo>
                <a:close/>
              </a:path>
            </a:pathLst>
          </a:custGeom>
          <a:solidFill>
            <a:srgbClr val="07598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53" name="矩形 52"/>
          <p:cNvSpPr>
            <a:spLocks noChangeArrowheads="1"/>
          </p:cNvSpPr>
          <p:nvPr/>
        </p:nvSpPr>
        <p:spPr bwMode="auto">
          <a:xfrm>
            <a:off x="2781065" y="5092234"/>
            <a:ext cx="1006832" cy="35108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r>
              <a:rPr lang="zh-CN" altLang="en-US" sz="2400" b="1" cap="all" dirty="0">
                <a:solidFill>
                  <a:schemeClr val="bg1"/>
                </a:solidFill>
                <a:latin typeface="+mn-ea"/>
                <a:cs typeface="+mj-cs"/>
                <a:sym typeface="微软雅黑" panose="020B0503020204020204" pitchFamily="34" charset="-122"/>
              </a:rPr>
              <a:t>一个</a:t>
            </a:r>
            <a:endParaRPr lang="en-US" altLang="zh-CN" sz="2400" b="1" cap="all" dirty="0">
              <a:solidFill>
                <a:schemeClr val="bg1"/>
              </a:solidFill>
              <a:latin typeface="+mn-ea"/>
              <a:cs typeface="+mj-cs"/>
              <a:sym typeface="微软雅黑" panose="020B0503020204020204" pitchFamily="34" charset="-122"/>
            </a:endParaRPr>
          </a:p>
          <a:p>
            <a:pPr algn="ctr"/>
            <a:r>
              <a:rPr lang="zh-CN" altLang="en-US" sz="2400" b="1" cap="all" dirty="0">
                <a:solidFill>
                  <a:schemeClr val="bg1"/>
                </a:solidFill>
                <a:latin typeface="+mn-ea"/>
                <a:cs typeface="+mj-cs"/>
                <a:sym typeface="微软雅黑" panose="020B0503020204020204" pitchFamily="34" charset="-122"/>
              </a:rPr>
              <a:t>方法</a:t>
            </a:r>
            <a:endParaRPr lang="en-US" altLang="zh-CN" sz="2400" b="1" cap="all" dirty="0">
              <a:solidFill>
                <a:schemeClr val="bg1"/>
              </a:solidFill>
              <a:latin typeface="+mn-ea"/>
              <a:cs typeface="+mj-cs"/>
              <a:sym typeface="微软雅黑" panose="020B0503020204020204" pitchFamily="34" charset="-122"/>
            </a:endParaRPr>
          </a:p>
        </p:txBody>
      </p:sp>
      <p:sp>
        <p:nvSpPr>
          <p:cNvPr id="54" name="任意多边形 53"/>
          <p:cNvSpPr/>
          <p:nvPr/>
        </p:nvSpPr>
        <p:spPr>
          <a:xfrm>
            <a:off x="3858875" y="1388572"/>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sp>
        <p:nvSpPr>
          <p:cNvPr id="55" name="任意多边形 54"/>
          <p:cNvSpPr/>
          <p:nvPr/>
        </p:nvSpPr>
        <p:spPr>
          <a:xfrm>
            <a:off x="2273324" y="3131931"/>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rgbClr val="5A889E"/>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sp>
        <p:nvSpPr>
          <p:cNvPr id="56" name="任意多边形 55"/>
          <p:cNvSpPr/>
          <p:nvPr/>
        </p:nvSpPr>
        <p:spPr>
          <a:xfrm>
            <a:off x="3858875" y="4834082"/>
            <a:ext cx="6230887" cy="1218480"/>
          </a:xfrm>
          <a:custGeom>
            <a:avLst/>
            <a:gdLst>
              <a:gd name="connsiteX0" fmla="*/ 0 w 4673165"/>
              <a:gd name="connsiteY0" fmla="*/ 0 h 913860"/>
              <a:gd name="connsiteX1" fmla="*/ 409075 w 4673165"/>
              <a:gd name="connsiteY1" fmla="*/ 0 h 913860"/>
              <a:gd name="connsiteX2" fmla="*/ 4282311 w 4673165"/>
              <a:gd name="connsiteY2" fmla="*/ 0 h 913860"/>
              <a:gd name="connsiteX3" fmla="*/ 4673165 w 4673165"/>
              <a:gd name="connsiteY3" fmla="*/ 0 h 913860"/>
              <a:gd name="connsiteX4" fmla="*/ 4143127 w 4673165"/>
              <a:gd name="connsiteY4" fmla="*/ 913860 h 913860"/>
              <a:gd name="connsiteX5" fmla="*/ 939114 w 4673165"/>
              <a:gd name="connsiteY5" fmla="*/ 913860 h 913860"/>
              <a:gd name="connsiteX6" fmla="*/ 530039 w 4673165"/>
              <a:gd name="connsiteY6" fmla="*/ 913860 h 91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3165" h="913860">
                <a:moveTo>
                  <a:pt x="0" y="0"/>
                </a:moveTo>
                <a:lnTo>
                  <a:pt x="409075" y="0"/>
                </a:lnTo>
                <a:lnTo>
                  <a:pt x="4282311" y="0"/>
                </a:lnTo>
                <a:lnTo>
                  <a:pt x="4673165" y="0"/>
                </a:lnTo>
                <a:lnTo>
                  <a:pt x="4143127" y="913860"/>
                </a:lnTo>
                <a:lnTo>
                  <a:pt x="939114" y="913860"/>
                </a:lnTo>
                <a:lnTo>
                  <a:pt x="530039" y="913860"/>
                </a:lnTo>
                <a:close/>
              </a:path>
            </a:pathLst>
          </a:custGeom>
          <a:noFill/>
          <a:ln w="9525">
            <a:solidFill>
              <a:srgbClr val="5A6C90"/>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latin typeface="+mn-ea"/>
              <a:sym typeface="微软雅黑" panose="020B0503020204020204" pitchFamily="34" charset="-122"/>
            </a:endParaRPr>
          </a:p>
        </p:txBody>
      </p:sp>
      <p:grpSp>
        <p:nvGrpSpPr>
          <p:cNvPr id="57" name="组合 56"/>
          <p:cNvGrpSpPr/>
          <p:nvPr/>
        </p:nvGrpSpPr>
        <p:grpSpPr>
          <a:xfrm>
            <a:off x="1387476" y="1390212"/>
            <a:ext cx="1419144" cy="1223400"/>
            <a:chOff x="1040607" y="1273164"/>
            <a:chExt cx="1064358" cy="917550"/>
          </a:xfrm>
          <a:solidFill>
            <a:srgbClr val="0B5F84"/>
          </a:solidFill>
        </p:grpSpPr>
        <p:sp>
          <p:nvSpPr>
            <p:cNvPr id="58" name="任意多边形 57"/>
            <p:cNvSpPr/>
            <p:nvPr/>
          </p:nvSpPr>
          <p:spPr>
            <a:xfrm>
              <a:off x="1040607" y="1273164"/>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sp>
          <p:nvSpPr>
            <p:cNvPr id="59" name="Freeform 10"/>
            <p:cNvSpPr/>
            <p:nvPr/>
          </p:nvSpPr>
          <p:spPr bwMode="auto">
            <a:xfrm>
              <a:off x="1520407" y="1660162"/>
              <a:ext cx="76692" cy="378277"/>
            </a:xfrm>
            <a:custGeom>
              <a:avLst/>
              <a:gdLst>
                <a:gd name="T0" fmla="*/ 74 w 74"/>
                <a:gd name="T1" fmla="*/ 365 h 365"/>
                <a:gd name="T2" fmla="*/ 22 w 74"/>
                <a:gd name="T3" fmla="*/ 365 h 365"/>
                <a:gd name="T4" fmla="*/ 22 w 74"/>
                <a:gd name="T5" fmla="*/ 109 h 365"/>
                <a:gd name="T6" fmla="*/ 0 w 74"/>
                <a:gd name="T7" fmla="*/ 109 h 365"/>
                <a:gd name="T8" fmla="*/ 0 w 74"/>
                <a:gd name="T9" fmla="*/ 100 h 365"/>
                <a:gd name="T10" fmla="*/ 29 w 74"/>
                <a:gd name="T11" fmla="*/ 0 h 365"/>
                <a:gd name="T12" fmla="*/ 74 w 74"/>
                <a:gd name="T13" fmla="*/ 0 h 365"/>
                <a:gd name="T14" fmla="*/ 74 w 74"/>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65">
                  <a:moveTo>
                    <a:pt x="74" y="365"/>
                  </a:moveTo>
                  <a:lnTo>
                    <a:pt x="22" y="365"/>
                  </a:lnTo>
                  <a:lnTo>
                    <a:pt x="22" y="109"/>
                  </a:lnTo>
                  <a:lnTo>
                    <a:pt x="0" y="109"/>
                  </a:lnTo>
                  <a:lnTo>
                    <a:pt x="0" y="100"/>
                  </a:lnTo>
                  <a:lnTo>
                    <a:pt x="29" y="0"/>
                  </a:lnTo>
                  <a:lnTo>
                    <a:pt x="74" y="0"/>
                  </a:lnTo>
                  <a:lnTo>
                    <a:pt x="74" y="365"/>
                  </a:lnTo>
                  <a:close/>
                </a:path>
              </a:pathLst>
            </a:custGeom>
            <a:grpFill/>
            <a:ln>
              <a:noFill/>
            </a:ln>
          </p:spPr>
          <p:txBody>
            <a:bodyPr vert="horz" wrap="square" lIns="121920" tIns="60960" rIns="121920" bIns="60960" numCol="1" anchor="t" anchorCtr="0" compatLnSpc="1"/>
            <a:lstStyle/>
            <a:p>
              <a:endParaRPr lang="zh-CN" altLang="en-US" sz="2400">
                <a:solidFill>
                  <a:schemeClr val="bg1"/>
                </a:solidFill>
                <a:latin typeface="+mn-ea"/>
                <a:sym typeface="微软雅黑" panose="020B0503020204020204" pitchFamily="34" charset="-122"/>
              </a:endParaRPr>
            </a:p>
          </p:txBody>
        </p:sp>
      </p:grpSp>
      <p:grpSp>
        <p:nvGrpSpPr>
          <p:cNvPr id="60" name="组合 59"/>
          <p:cNvGrpSpPr/>
          <p:nvPr/>
        </p:nvGrpSpPr>
        <p:grpSpPr>
          <a:xfrm>
            <a:off x="9556465" y="3133571"/>
            <a:ext cx="1419144" cy="1223400"/>
            <a:chOff x="7167349" y="2392088"/>
            <a:chExt cx="1064358" cy="917550"/>
          </a:xfrm>
          <a:solidFill>
            <a:srgbClr val="0F7EB3"/>
          </a:solidFill>
        </p:grpSpPr>
        <p:sp>
          <p:nvSpPr>
            <p:cNvPr id="61" name="Freeform 11"/>
            <p:cNvSpPr/>
            <p:nvPr/>
          </p:nvSpPr>
          <p:spPr bwMode="auto">
            <a:xfrm>
              <a:off x="7607292" y="2789694"/>
              <a:ext cx="184473" cy="378273"/>
            </a:xfrm>
            <a:custGeom>
              <a:avLst/>
              <a:gdLst>
                <a:gd name="T0" fmla="*/ 75 w 75"/>
                <a:gd name="T1" fmla="*/ 44 h 154"/>
                <a:gd name="T2" fmla="*/ 70 w 75"/>
                <a:gd name="T3" fmla="*/ 60 h 154"/>
                <a:gd name="T4" fmla="*/ 28 w 75"/>
                <a:gd name="T5" fmla="*/ 134 h 154"/>
                <a:gd name="T6" fmla="*/ 75 w 75"/>
                <a:gd name="T7" fmla="*/ 134 h 154"/>
                <a:gd name="T8" fmla="*/ 75 w 75"/>
                <a:gd name="T9" fmla="*/ 154 h 154"/>
                <a:gd name="T10" fmla="*/ 0 w 75"/>
                <a:gd name="T11" fmla="*/ 154 h 154"/>
                <a:gd name="T12" fmla="*/ 0 w 75"/>
                <a:gd name="T13" fmla="*/ 140 h 154"/>
                <a:gd name="T14" fmla="*/ 52 w 75"/>
                <a:gd name="T15" fmla="*/ 48 h 154"/>
                <a:gd name="T16" fmla="*/ 52 w 75"/>
                <a:gd name="T17" fmla="*/ 20 h 154"/>
                <a:gd name="T18" fmla="*/ 24 w 75"/>
                <a:gd name="T19" fmla="*/ 20 h 154"/>
                <a:gd name="T20" fmla="*/ 24 w 75"/>
                <a:gd name="T21" fmla="*/ 48 h 154"/>
                <a:gd name="T22" fmla="*/ 2 w 75"/>
                <a:gd name="T23" fmla="*/ 48 h 154"/>
                <a:gd name="T24" fmla="*/ 2 w 75"/>
                <a:gd name="T25" fmla="*/ 14 h 154"/>
                <a:gd name="T26" fmla="*/ 16 w 75"/>
                <a:gd name="T27" fmla="*/ 0 h 154"/>
                <a:gd name="T28" fmla="*/ 61 w 75"/>
                <a:gd name="T29" fmla="*/ 0 h 154"/>
                <a:gd name="T30" fmla="*/ 75 w 75"/>
                <a:gd name="T31" fmla="*/ 14 h 154"/>
                <a:gd name="T32" fmla="*/ 75 w 75"/>
                <a:gd name="T33" fmla="*/ 4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54">
                  <a:moveTo>
                    <a:pt x="75" y="44"/>
                  </a:moveTo>
                  <a:cubicBezTo>
                    <a:pt x="75" y="49"/>
                    <a:pt x="73" y="54"/>
                    <a:pt x="70" y="60"/>
                  </a:cubicBezTo>
                  <a:cubicBezTo>
                    <a:pt x="28" y="134"/>
                    <a:pt x="28" y="134"/>
                    <a:pt x="28" y="134"/>
                  </a:cubicBezTo>
                  <a:cubicBezTo>
                    <a:pt x="75" y="134"/>
                    <a:pt x="75" y="134"/>
                    <a:pt x="75" y="134"/>
                  </a:cubicBezTo>
                  <a:cubicBezTo>
                    <a:pt x="75" y="154"/>
                    <a:pt x="75" y="154"/>
                    <a:pt x="75" y="154"/>
                  </a:cubicBezTo>
                  <a:cubicBezTo>
                    <a:pt x="0" y="154"/>
                    <a:pt x="0" y="154"/>
                    <a:pt x="0" y="154"/>
                  </a:cubicBezTo>
                  <a:cubicBezTo>
                    <a:pt x="0" y="140"/>
                    <a:pt x="0" y="140"/>
                    <a:pt x="0" y="140"/>
                  </a:cubicBezTo>
                  <a:cubicBezTo>
                    <a:pt x="52" y="48"/>
                    <a:pt x="52" y="48"/>
                    <a:pt x="52" y="48"/>
                  </a:cubicBezTo>
                  <a:cubicBezTo>
                    <a:pt x="52" y="20"/>
                    <a:pt x="52" y="20"/>
                    <a:pt x="52" y="20"/>
                  </a:cubicBezTo>
                  <a:cubicBezTo>
                    <a:pt x="24" y="20"/>
                    <a:pt x="24" y="20"/>
                    <a:pt x="24" y="20"/>
                  </a:cubicBezTo>
                  <a:cubicBezTo>
                    <a:pt x="24" y="48"/>
                    <a:pt x="24" y="48"/>
                    <a:pt x="24" y="48"/>
                  </a:cubicBezTo>
                  <a:cubicBezTo>
                    <a:pt x="2" y="48"/>
                    <a:pt x="2" y="48"/>
                    <a:pt x="2" y="48"/>
                  </a:cubicBezTo>
                  <a:cubicBezTo>
                    <a:pt x="2" y="14"/>
                    <a:pt x="2" y="14"/>
                    <a:pt x="2" y="14"/>
                  </a:cubicBezTo>
                  <a:cubicBezTo>
                    <a:pt x="2" y="5"/>
                    <a:pt x="6" y="0"/>
                    <a:pt x="16" y="0"/>
                  </a:cubicBezTo>
                  <a:cubicBezTo>
                    <a:pt x="61" y="0"/>
                    <a:pt x="61" y="0"/>
                    <a:pt x="61" y="0"/>
                  </a:cubicBezTo>
                  <a:cubicBezTo>
                    <a:pt x="70" y="0"/>
                    <a:pt x="75" y="5"/>
                    <a:pt x="75" y="14"/>
                  </a:cubicBezTo>
                  <a:lnTo>
                    <a:pt x="75" y="4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mn-ea"/>
                <a:sym typeface="微软雅黑" panose="020B0503020204020204" pitchFamily="34" charset="-122"/>
              </a:endParaRPr>
            </a:p>
          </p:txBody>
        </p:sp>
        <p:sp>
          <p:nvSpPr>
            <p:cNvPr id="62" name="任意多边形 61"/>
            <p:cNvSpPr/>
            <p:nvPr/>
          </p:nvSpPr>
          <p:spPr>
            <a:xfrm>
              <a:off x="7167349" y="2392088"/>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grpSp>
      <p:grpSp>
        <p:nvGrpSpPr>
          <p:cNvPr id="63" name="组合 62"/>
          <p:cNvGrpSpPr/>
          <p:nvPr/>
        </p:nvGrpSpPr>
        <p:grpSpPr>
          <a:xfrm>
            <a:off x="1387476" y="4835722"/>
            <a:ext cx="1419144" cy="1223400"/>
            <a:chOff x="1040607" y="3511539"/>
            <a:chExt cx="1064358" cy="917550"/>
          </a:xfrm>
          <a:solidFill>
            <a:srgbClr val="075986"/>
          </a:solidFill>
        </p:grpSpPr>
        <p:sp>
          <p:nvSpPr>
            <p:cNvPr id="64" name="Freeform 12"/>
            <p:cNvSpPr/>
            <p:nvPr/>
          </p:nvSpPr>
          <p:spPr bwMode="auto">
            <a:xfrm>
              <a:off x="1481586" y="3915968"/>
              <a:ext cx="182400" cy="378274"/>
            </a:xfrm>
            <a:custGeom>
              <a:avLst/>
              <a:gdLst>
                <a:gd name="T0" fmla="*/ 74 w 74"/>
                <a:gd name="T1" fmla="*/ 140 h 154"/>
                <a:gd name="T2" fmla="*/ 60 w 74"/>
                <a:gd name="T3" fmla="*/ 154 h 154"/>
                <a:gd name="T4" fmla="*/ 13 w 74"/>
                <a:gd name="T5" fmla="*/ 154 h 154"/>
                <a:gd name="T6" fmla="*/ 0 w 74"/>
                <a:gd name="T7" fmla="*/ 140 h 154"/>
                <a:gd name="T8" fmla="*/ 0 w 74"/>
                <a:gd name="T9" fmla="*/ 104 h 154"/>
                <a:gd name="T10" fmla="*/ 22 w 74"/>
                <a:gd name="T11" fmla="*/ 104 h 154"/>
                <a:gd name="T12" fmla="*/ 22 w 74"/>
                <a:gd name="T13" fmla="*/ 134 h 154"/>
                <a:gd name="T14" fmla="*/ 52 w 74"/>
                <a:gd name="T15" fmla="*/ 134 h 154"/>
                <a:gd name="T16" fmla="*/ 52 w 74"/>
                <a:gd name="T17" fmla="*/ 96 h 154"/>
                <a:gd name="T18" fmla="*/ 24 w 74"/>
                <a:gd name="T19" fmla="*/ 76 h 154"/>
                <a:gd name="T20" fmla="*/ 24 w 74"/>
                <a:gd name="T21" fmla="*/ 71 h 154"/>
                <a:gd name="T22" fmla="*/ 52 w 74"/>
                <a:gd name="T23" fmla="*/ 52 h 154"/>
                <a:gd name="T24" fmla="*/ 52 w 74"/>
                <a:gd name="T25" fmla="*/ 20 h 154"/>
                <a:gd name="T26" fmla="*/ 22 w 74"/>
                <a:gd name="T27" fmla="*/ 20 h 154"/>
                <a:gd name="T28" fmla="*/ 22 w 74"/>
                <a:gd name="T29" fmla="*/ 48 h 154"/>
                <a:gd name="T30" fmla="*/ 0 w 74"/>
                <a:gd name="T31" fmla="*/ 48 h 154"/>
                <a:gd name="T32" fmla="*/ 0 w 74"/>
                <a:gd name="T33" fmla="*/ 14 h 154"/>
                <a:gd name="T34" fmla="*/ 14 w 74"/>
                <a:gd name="T35" fmla="*/ 0 h 154"/>
                <a:gd name="T36" fmla="*/ 60 w 74"/>
                <a:gd name="T37" fmla="*/ 0 h 154"/>
                <a:gd name="T38" fmla="*/ 74 w 74"/>
                <a:gd name="T39" fmla="*/ 14 h 154"/>
                <a:gd name="T40" fmla="*/ 74 w 74"/>
                <a:gd name="T41" fmla="*/ 51 h 154"/>
                <a:gd name="T42" fmla="*/ 67 w 74"/>
                <a:gd name="T43" fmla="*/ 65 h 154"/>
                <a:gd name="T44" fmla="*/ 52 w 74"/>
                <a:gd name="T45" fmla="*/ 74 h 154"/>
                <a:gd name="T46" fmla="*/ 67 w 74"/>
                <a:gd name="T47" fmla="*/ 83 h 154"/>
                <a:gd name="T48" fmla="*/ 74 w 74"/>
                <a:gd name="T49" fmla="*/ 97 h 154"/>
                <a:gd name="T50" fmla="*/ 74 w 74"/>
                <a:gd name="T51" fmla="*/ 1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154">
                  <a:moveTo>
                    <a:pt x="74" y="140"/>
                  </a:moveTo>
                  <a:cubicBezTo>
                    <a:pt x="74" y="149"/>
                    <a:pt x="70" y="154"/>
                    <a:pt x="60" y="154"/>
                  </a:cubicBezTo>
                  <a:cubicBezTo>
                    <a:pt x="13" y="154"/>
                    <a:pt x="13" y="154"/>
                    <a:pt x="13" y="154"/>
                  </a:cubicBezTo>
                  <a:cubicBezTo>
                    <a:pt x="4" y="154"/>
                    <a:pt x="0" y="149"/>
                    <a:pt x="0" y="140"/>
                  </a:cubicBezTo>
                  <a:cubicBezTo>
                    <a:pt x="0" y="104"/>
                    <a:pt x="0" y="104"/>
                    <a:pt x="0" y="104"/>
                  </a:cubicBezTo>
                  <a:cubicBezTo>
                    <a:pt x="22" y="104"/>
                    <a:pt x="22" y="104"/>
                    <a:pt x="22" y="104"/>
                  </a:cubicBezTo>
                  <a:cubicBezTo>
                    <a:pt x="22" y="134"/>
                    <a:pt x="22" y="134"/>
                    <a:pt x="22" y="134"/>
                  </a:cubicBezTo>
                  <a:cubicBezTo>
                    <a:pt x="52" y="134"/>
                    <a:pt x="52" y="134"/>
                    <a:pt x="52" y="134"/>
                  </a:cubicBezTo>
                  <a:cubicBezTo>
                    <a:pt x="52" y="96"/>
                    <a:pt x="52" y="96"/>
                    <a:pt x="52" y="96"/>
                  </a:cubicBezTo>
                  <a:cubicBezTo>
                    <a:pt x="24" y="76"/>
                    <a:pt x="24" y="76"/>
                    <a:pt x="24" y="76"/>
                  </a:cubicBezTo>
                  <a:cubicBezTo>
                    <a:pt x="24" y="71"/>
                    <a:pt x="24" y="71"/>
                    <a:pt x="24" y="71"/>
                  </a:cubicBezTo>
                  <a:cubicBezTo>
                    <a:pt x="52" y="52"/>
                    <a:pt x="52" y="52"/>
                    <a:pt x="52" y="52"/>
                  </a:cubicBezTo>
                  <a:cubicBezTo>
                    <a:pt x="52" y="20"/>
                    <a:pt x="52" y="20"/>
                    <a:pt x="52" y="20"/>
                  </a:cubicBezTo>
                  <a:cubicBezTo>
                    <a:pt x="22" y="20"/>
                    <a:pt x="22" y="20"/>
                    <a:pt x="22" y="20"/>
                  </a:cubicBezTo>
                  <a:cubicBezTo>
                    <a:pt x="22" y="48"/>
                    <a:pt x="22" y="48"/>
                    <a:pt x="22" y="48"/>
                  </a:cubicBezTo>
                  <a:cubicBezTo>
                    <a:pt x="0" y="48"/>
                    <a:pt x="0" y="48"/>
                    <a:pt x="0" y="48"/>
                  </a:cubicBezTo>
                  <a:cubicBezTo>
                    <a:pt x="0" y="14"/>
                    <a:pt x="0" y="14"/>
                    <a:pt x="0" y="14"/>
                  </a:cubicBezTo>
                  <a:cubicBezTo>
                    <a:pt x="0" y="5"/>
                    <a:pt x="4" y="0"/>
                    <a:pt x="14" y="0"/>
                  </a:cubicBezTo>
                  <a:cubicBezTo>
                    <a:pt x="60" y="0"/>
                    <a:pt x="60" y="0"/>
                    <a:pt x="60" y="0"/>
                  </a:cubicBezTo>
                  <a:cubicBezTo>
                    <a:pt x="70" y="0"/>
                    <a:pt x="74" y="5"/>
                    <a:pt x="74" y="14"/>
                  </a:cubicBezTo>
                  <a:cubicBezTo>
                    <a:pt x="74" y="51"/>
                    <a:pt x="74" y="51"/>
                    <a:pt x="74" y="51"/>
                  </a:cubicBezTo>
                  <a:cubicBezTo>
                    <a:pt x="74" y="57"/>
                    <a:pt x="72" y="61"/>
                    <a:pt x="67" y="65"/>
                  </a:cubicBezTo>
                  <a:cubicBezTo>
                    <a:pt x="52" y="74"/>
                    <a:pt x="52" y="74"/>
                    <a:pt x="52" y="74"/>
                  </a:cubicBezTo>
                  <a:cubicBezTo>
                    <a:pt x="67" y="83"/>
                    <a:pt x="67" y="83"/>
                    <a:pt x="67" y="83"/>
                  </a:cubicBezTo>
                  <a:cubicBezTo>
                    <a:pt x="72" y="86"/>
                    <a:pt x="74" y="91"/>
                    <a:pt x="74" y="97"/>
                  </a:cubicBezTo>
                  <a:lnTo>
                    <a:pt x="74" y="14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lt1"/>
                </a:solidFill>
                <a:latin typeface="+mn-ea"/>
                <a:sym typeface="微软雅黑" panose="020B0503020204020204" pitchFamily="34" charset="-122"/>
              </a:endParaRPr>
            </a:p>
          </p:txBody>
        </p:sp>
        <p:sp>
          <p:nvSpPr>
            <p:cNvPr id="65" name="任意多边形 64"/>
            <p:cNvSpPr/>
            <p:nvPr/>
          </p:nvSpPr>
          <p:spPr>
            <a:xfrm>
              <a:off x="1040607" y="3511539"/>
              <a:ext cx="1064358" cy="917550"/>
            </a:xfrm>
            <a:custGeom>
              <a:avLst/>
              <a:gdLst>
                <a:gd name="connsiteX0" fmla="*/ 535489 w 1064358"/>
                <a:gd name="connsiteY0" fmla="*/ 156624 h 917550"/>
                <a:gd name="connsiteX1" fmla="*/ 134573 w 1064358"/>
                <a:gd name="connsiteY1" fmla="*/ 847856 h 917550"/>
                <a:gd name="connsiteX2" fmla="*/ 936405 w 1064358"/>
                <a:gd name="connsiteY2" fmla="*/ 847856 h 917550"/>
                <a:gd name="connsiteX3" fmla="*/ 532179 w 1064358"/>
                <a:gd name="connsiteY3" fmla="*/ 0 h 917550"/>
                <a:gd name="connsiteX4" fmla="*/ 1064358 w 1064358"/>
                <a:gd name="connsiteY4" fmla="*/ 917550 h 917550"/>
                <a:gd name="connsiteX5" fmla="*/ 0 w 1064358"/>
                <a:gd name="connsiteY5" fmla="*/ 917550 h 9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358" h="917550">
                  <a:moveTo>
                    <a:pt x="535489" y="156624"/>
                  </a:moveTo>
                  <a:lnTo>
                    <a:pt x="134573" y="847856"/>
                  </a:lnTo>
                  <a:lnTo>
                    <a:pt x="936405" y="847856"/>
                  </a:lnTo>
                  <a:close/>
                  <a:moveTo>
                    <a:pt x="532179" y="0"/>
                  </a:moveTo>
                  <a:lnTo>
                    <a:pt x="1064358" y="917550"/>
                  </a:lnTo>
                  <a:lnTo>
                    <a:pt x="0" y="9175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mn-ea"/>
                <a:sym typeface="微软雅黑" panose="020B0503020204020204" pitchFamily="34" charset="-122"/>
              </a:endParaRPr>
            </a:p>
          </p:txBody>
        </p:sp>
      </p:grpSp>
    </p:spTree>
    <p:extLst>
      <p:ext uri="{BB962C8B-B14F-4D97-AF65-F5344CB8AC3E}">
        <p14:creationId xmlns:p14="http://schemas.microsoft.com/office/powerpoint/2010/main" val="3931544929"/>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p:cTn id="15" dur="500" fill="hold"/>
                                        <p:tgtEl>
                                          <p:spTgt spid="57"/>
                                        </p:tgtEl>
                                        <p:attrNameLst>
                                          <p:attrName>ppt_w</p:attrName>
                                        </p:attrNameLst>
                                      </p:cBhvr>
                                      <p:tavLst>
                                        <p:tav tm="0">
                                          <p:val>
                                            <p:fltVal val="0"/>
                                          </p:val>
                                        </p:tav>
                                        <p:tav tm="100000">
                                          <p:val>
                                            <p:strVal val="#ppt_w"/>
                                          </p:val>
                                        </p:tav>
                                      </p:tavLst>
                                    </p:anim>
                                    <p:anim calcmode="lin" valueType="num">
                                      <p:cBhvr>
                                        <p:cTn id="16" dur="500" fill="hold"/>
                                        <p:tgtEl>
                                          <p:spTgt spid="57"/>
                                        </p:tgtEl>
                                        <p:attrNameLst>
                                          <p:attrName>ppt_h</p:attrName>
                                        </p:attrNameLst>
                                      </p:cBhvr>
                                      <p:tavLst>
                                        <p:tav tm="0">
                                          <p:val>
                                            <p:fltVal val="0"/>
                                          </p:val>
                                        </p:tav>
                                        <p:tav tm="100000">
                                          <p:val>
                                            <p:strVal val="#ppt_h"/>
                                          </p:val>
                                        </p:tav>
                                      </p:tavLst>
                                    </p:anim>
                                    <p:animEffect transition="in" filter="fade">
                                      <p:cBhvr>
                                        <p:cTn id="17" dur="500"/>
                                        <p:tgtEl>
                                          <p:spTgt spid="57"/>
                                        </p:tgtEl>
                                      </p:cBhvr>
                                    </p:animEffect>
                                  </p:childTnLst>
                                </p:cTn>
                              </p:par>
                            </p:childTnLst>
                          </p:cTn>
                        </p:par>
                        <p:par>
                          <p:cTn id="18" fill="hold">
                            <p:stCondLst>
                              <p:cond delay="1500"/>
                            </p:stCondLst>
                            <p:childTnLst>
                              <p:par>
                                <p:cTn id="19" presetID="10" presetClass="entr" presetSubtype="0" fill="hold" grpId="0" nodeType="afterEffect">
                                  <p:stCondLst>
                                    <p:cond delay="4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2400"/>
                            </p:stCondLst>
                            <p:childTnLst>
                              <p:par>
                                <p:cTn id="23" presetID="10" presetClass="entr" presetSubtype="0" fill="hold" grpId="0" nodeType="afterEffect">
                                  <p:stCondLst>
                                    <p:cond delay="4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par>
                          <p:cTn id="26" fill="hold">
                            <p:stCondLst>
                              <p:cond delay="3300"/>
                            </p:stCondLst>
                            <p:childTnLst>
                              <p:par>
                                <p:cTn id="27" presetID="10" presetClass="entr" presetSubtype="0" fill="hold" grpId="0" nodeType="afterEffect">
                                  <p:stCondLst>
                                    <p:cond delay="40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par>
                          <p:cTn id="30" fill="hold">
                            <p:stCondLst>
                              <p:cond delay="4200"/>
                            </p:stCondLst>
                            <p:childTnLst>
                              <p:par>
                                <p:cTn id="31" presetID="16" presetClass="entr" presetSubtype="21" fill="hold" grpId="0"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barn(inVertical)">
                                      <p:cBhvr>
                                        <p:cTn id="33" dur="500"/>
                                        <p:tgtEl>
                                          <p:spTgt spid="54"/>
                                        </p:tgtEl>
                                      </p:cBhvr>
                                    </p:animEffect>
                                  </p:childTnLst>
                                </p:cTn>
                              </p:par>
                            </p:childTnLst>
                          </p:cTn>
                        </p:par>
                        <p:par>
                          <p:cTn id="34" fill="hold">
                            <p:stCondLst>
                              <p:cond delay="47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5200"/>
                            </p:stCondLst>
                            <p:childTnLst>
                              <p:par>
                                <p:cTn id="39" presetID="53" presetClass="entr" presetSubtype="16" fill="hold"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animEffect transition="in" filter="fade">
                                      <p:cBhvr>
                                        <p:cTn id="43" dur="500"/>
                                        <p:tgtEl>
                                          <p:spTgt spid="60"/>
                                        </p:tgtEl>
                                      </p:cBhvr>
                                    </p:animEffect>
                                  </p:childTnLst>
                                </p:cTn>
                              </p:par>
                            </p:childTnLst>
                          </p:cTn>
                        </p:par>
                        <p:par>
                          <p:cTn id="44" fill="hold">
                            <p:stCondLst>
                              <p:cond delay="5700"/>
                            </p:stCondLst>
                            <p:childTnLst>
                              <p:par>
                                <p:cTn id="45" presetID="10" presetClass="entr" presetSubtype="0" fill="hold" grpId="0" nodeType="afterEffect">
                                  <p:stCondLst>
                                    <p:cond delay="4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par>
                          <p:cTn id="48" fill="hold">
                            <p:stCondLst>
                              <p:cond delay="6600"/>
                            </p:stCondLst>
                            <p:childTnLst>
                              <p:par>
                                <p:cTn id="49" presetID="10" presetClass="entr" presetSubtype="0" fill="hold" grpId="0" nodeType="afterEffect">
                                  <p:stCondLst>
                                    <p:cond delay="40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childTnLst>
                          </p:cTn>
                        </p:par>
                        <p:par>
                          <p:cTn id="52" fill="hold">
                            <p:stCondLst>
                              <p:cond delay="7500"/>
                            </p:stCondLst>
                            <p:childTnLst>
                              <p:par>
                                <p:cTn id="53" presetID="10" presetClass="entr" presetSubtype="0" fill="hold" grpId="0" nodeType="afterEffect">
                                  <p:stCondLst>
                                    <p:cond delay="40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par>
                          <p:cTn id="56" fill="hold">
                            <p:stCondLst>
                              <p:cond delay="8400"/>
                            </p:stCondLst>
                            <p:childTnLst>
                              <p:par>
                                <p:cTn id="57" presetID="16" presetClass="entr" presetSubtype="21"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barn(inVertical)">
                                      <p:cBhvr>
                                        <p:cTn id="59" dur="500"/>
                                        <p:tgtEl>
                                          <p:spTgt spid="55"/>
                                        </p:tgtEl>
                                      </p:cBhvr>
                                    </p:animEffect>
                                  </p:childTnLst>
                                </p:cTn>
                              </p:par>
                            </p:childTnLst>
                          </p:cTn>
                        </p:par>
                        <p:par>
                          <p:cTn id="60" fill="hold">
                            <p:stCondLst>
                              <p:cond delay="8900"/>
                            </p:stCondLst>
                            <p:childTnLst>
                              <p:par>
                                <p:cTn id="61" presetID="10" presetClass="entr" presetSubtype="0"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par>
                          <p:cTn id="64" fill="hold">
                            <p:stCondLst>
                              <p:cond delay="9400"/>
                            </p:stCondLst>
                            <p:childTnLst>
                              <p:par>
                                <p:cTn id="65" presetID="53" presetClass="entr" presetSubtype="16" fill="hold" nodeType="afterEffect">
                                  <p:stCondLst>
                                    <p:cond delay="0"/>
                                  </p:stCondLst>
                                  <p:childTnLst>
                                    <p:set>
                                      <p:cBhvr>
                                        <p:cTn id="66" dur="1" fill="hold">
                                          <p:stCondLst>
                                            <p:cond delay="0"/>
                                          </p:stCondLst>
                                        </p:cTn>
                                        <p:tgtEl>
                                          <p:spTgt spid="63"/>
                                        </p:tgtEl>
                                        <p:attrNameLst>
                                          <p:attrName>style.visibility</p:attrName>
                                        </p:attrNameLst>
                                      </p:cBhvr>
                                      <p:to>
                                        <p:strVal val="visible"/>
                                      </p:to>
                                    </p:set>
                                    <p:anim calcmode="lin" valueType="num">
                                      <p:cBhvr>
                                        <p:cTn id="67" dur="500" fill="hold"/>
                                        <p:tgtEl>
                                          <p:spTgt spid="63"/>
                                        </p:tgtEl>
                                        <p:attrNameLst>
                                          <p:attrName>ppt_w</p:attrName>
                                        </p:attrNameLst>
                                      </p:cBhvr>
                                      <p:tavLst>
                                        <p:tav tm="0">
                                          <p:val>
                                            <p:fltVal val="0"/>
                                          </p:val>
                                        </p:tav>
                                        <p:tav tm="100000">
                                          <p:val>
                                            <p:strVal val="#ppt_w"/>
                                          </p:val>
                                        </p:tav>
                                      </p:tavLst>
                                    </p:anim>
                                    <p:anim calcmode="lin" valueType="num">
                                      <p:cBhvr>
                                        <p:cTn id="68" dur="500" fill="hold"/>
                                        <p:tgtEl>
                                          <p:spTgt spid="63"/>
                                        </p:tgtEl>
                                        <p:attrNameLst>
                                          <p:attrName>ppt_h</p:attrName>
                                        </p:attrNameLst>
                                      </p:cBhvr>
                                      <p:tavLst>
                                        <p:tav tm="0">
                                          <p:val>
                                            <p:fltVal val="0"/>
                                          </p:val>
                                        </p:tav>
                                        <p:tav tm="100000">
                                          <p:val>
                                            <p:strVal val="#ppt_h"/>
                                          </p:val>
                                        </p:tav>
                                      </p:tavLst>
                                    </p:anim>
                                    <p:animEffect transition="in" filter="fade">
                                      <p:cBhvr>
                                        <p:cTn id="69" dur="500"/>
                                        <p:tgtEl>
                                          <p:spTgt spid="63"/>
                                        </p:tgtEl>
                                      </p:cBhvr>
                                    </p:animEffect>
                                  </p:childTnLst>
                                </p:cTn>
                              </p:par>
                            </p:childTnLst>
                          </p:cTn>
                        </p:par>
                        <p:par>
                          <p:cTn id="70" fill="hold">
                            <p:stCondLst>
                              <p:cond delay="9900"/>
                            </p:stCondLst>
                            <p:childTnLst>
                              <p:par>
                                <p:cTn id="71" presetID="10" presetClass="entr" presetSubtype="0" fill="hold" grpId="0" nodeType="afterEffect">
                                  <p:stCondLst>
                                    <p:cond delay="40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10800"/>
                            </p:stCondLst>
                            <p:childTnLst>
                              <p:par>
                                <p:cTn id="75" presetID="10" presetClass="entr" presetSubtype="0" fill="hold" grpId="0" nodeType="afterEffect">
                                  <p:stCondLst>
                                    <p:cond delay="40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par>
                          <p:cTn id="78" fill="hold">
                            <p:stCondLst>
                              <p:cond delay="11700"/>
                            </p:stCondLst>
                            <p:childTnLst>
                              <p:par>
                                <p:cTn id="79" presetID="10" presetClass="entr" presetSubtype="0" fill="hold" grpId="0" nodeType="afterEffect">
                                  <p:stCondLst>
                                    <p:cond delay="40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childTnLst>
                          </p:cTn>
                        </p:par>
                        <p:par>
                          <p:cTn id="82" fill="hold">
                            <p:stCondLst>
                              <p:cond delay="12600"/>
                            </p:stCondLst>
                            <p:childTnLst>
                              <p:par>
                                <p:cTn id="83" presetID="16" presetClass="entr" presetSubtype="21"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Effect transition="in" filter="barn(inVertical)">
                                      <p:cBhvr>
                                        <p:cTn id="85" dur="500"/>
                                        <p:tgtEl>
                                          <p:spTgt spid="56"/>
                                        </p:tgtEl>
                                      </p:cBhvr>
                                    </p:animEffect>
                                  </p:childTnLst>
                                </p:cTn>
                              </p:par>
                            </p:childTnLst>
                          </p:cTn>
                        </p:par>
                        <p:par>
                          <p:cTn id="86" fill="hold">
                            <p:stCondLst>
                              <p:cond delay="13100"/>
                            </p:stCondLst>
                            <p:childTnLst>
                              <p:par>
                                <p:cTn id="87" presetID="10" presetClass="entr" presetSubtype="0" fill="hold" grpId="0"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bldLvl="0" animBg="1"/>
      <p:bldP spid="25" grpId="0"/>
      <p:bldP spid="39" grpId="0"/>
      <p:bldP spid="40" grpId="0"/>
      <p:bldP spid="41" grpId="0" bldLvl="0" animBg="1"/>
      <p:bldP spid="26" grpId="0" bldLvl="0" animBg="1"/>
      <p:bldP spid="44" grpId="0"/>
      <p:bldP spid="47" grpId="0" bldLvl="0" animBg="1"/>
      <p:bldP spid="50" grpId="0"/>
      <p:bldP spid="29" grpId="0" bldLvl="0" animBg="1"/>
      <p:bldP spid="30" grpId="0" bldLvl="0" animBg="1"/>
      <p:bldP spid="53" grpId="0"/>
      <p:bldP spid="54" grpId="0" bldLvl="0" animBg="1"/>
      <p:bldP spid="55" grpId="0" bldLvl="0" animBg="1"/>
      <p:bldP spid="5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02</a:t>
              </a:r>
            </a:p>
          </p:txBody>
        </p:sp>
      </p:grpSp>
      <p:sp>
        <p:nvSpPr>
          <p:cNvPr id="75" name="TextBox 74"/>
          <p:cNvSpPr txBox="1"/>
          <p:nvPr/>
        </p:nvSpPr>
        <p:spPr>
          <a:xfrm>
            <a:off x="5486952" y="3011340"/>
            <a:ext cx="6019247" cy="854967"/>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栈与队列的简单回顾</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1496983845"/>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4B6DA7-AB17-33F7-9CC8-981D541C5C78}"/>
              </a:ext>
            </a:extLst>
          </p:cNvPr>
          <p:cNvPicPr>
            <a:picLocks noChangeAspect="1"/>
          </p:cNvPicPr>
          <p:nvPr/>
        </p:nvPicPr>
        <p:blipFill>
          <a:blip r:embed="rId2"/>
          <a:stretch>
            <a:fillRect/>
          </a:stretch>
        </p:blipFill>
        <p:spPr>
          <a:xfrm>
            <a:off x="0" y="1141850"/>
            <a:ext cx="12192000" cy="5392300"/>
          </a:xfrm>
          <a:prstGeom prst="rect">
            <a:avLst/>
          </a:prstGeom>
        </p:spPr>
      </p:pic>
      <p:sp>
        <p:nvSpPr>
          <p:cNvPr id="5" name="TextBox 51">
            <a:extLst>
              <a:ext uri="{FF2B5EF4-FFF2-40B4-BE49-F238E27FC236}">
                <a16:creationId xmlns:a16="http://schemas.microsoft.com/office/drawing/2014/main" id="{33456D04-E9FF-011D-42AB-FAD1876CBE1F}"/>
              </a:ext>
            </a:extLst>
          </p:cNvPr>
          <p:cNvSpPr txBox="1"/>
          <p:nvPr/>
        </p:nvSpPr>
        <p:spPr>
          <a:xfrm>
            <a:off x="1030491" y="215335"/>
            <a:ext cx="4932761" cy="584775"/>
          </a:xfrm>
          <a:prstGeom prst="rect">
            <a:avLst/>
          </a:prstGeom>
          <a:noFill/>
        </p:spPr>
        <p:txBody>
          <a:bodyPr wrap="none" rtlCol="0">
            <a:spAutoFit/>
          </a:bodyPr>
          <a:lstStyle/>
          <a:p>
            <a:r>
              <a:rPr lang="en-US" altLang="zh-CN" sz="3200" dirty="0">
                <a:solidFill>
                  <a:schemeClr val="tx1">
                    <a:lumMod val="75000"/>
                    <a:lumOff val="25000"/>
                  </a:schemeClr>
                </a:solidFill>
                <a:latin typeface="+mn-ea"/>
                <a:cs typeface="+mn-ea"/>
                <a:sym typeface="+mn-lt"/>
              </a:rPr>
              <a:t>02</a:t>
            </a:r>
            <a:r>
              <a:rPr lang="zh-CN" altLang="en-US" sz="3200" dirty="0">
                <a:solidFill>
                  <a:schemeClr val="tx1">
                    <a:lumMod val="75000"/>
                    <a:lumOff val="25000"/>
                  </a:schemeClr>
                </a:solidFill>
                <a:latin typeface="+mn-ea"/>
                <a:cs typeface="+mn-ea"/>
                <a:sym typeface="+mn-lt"/>
              </a:rPr>
              <a:t>、栈与队列的简单回顾</a:t>
            </a:r>
          </a:p>
        </p:txBody>
      </p:sp>
      <p:cxnSp>
        <p:nvCxnSpPr>
          <p:cNvPr id="6" name="直接连接符 5">
            <a:extLst>
              <a:ext uri="{FF2B5EF4-FFF2-40B4-BE49-F238E27FC236}">
                <a16:creationId xmlns:a16="http://schemas.microsoft.com/office/drawing/2014/main" id="{19AEF656-8BB7-63D1-64BF-9D34D4734DBA}"/>
              </a:ext>
            </a:extLst>
          </p:cNvPr>
          <p:cNvCxnSpPr/>
          <p:nvPr/>
        </p:nvCxnSpPr>
        <p:spPr bwMode="auto">
          <a:xfrm flipH="1">
            <a:off x="985600" y="821545"/>
            <a:ext cx="989773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535888111"/>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4">
            <a:extLst>
              <a:ext uri="{FF2B5EF4-FFF2-40B4-BE49-F238E27FC236}">
                <a16:creationId xmlns:a16="http://schemas.microsoft.com/office/drawing/2014/main" id="{B9636265-66DC-0EC3-AF9C-06E8D57A4242}"/>
              </a:ext>
            </a:extLst>
          </p:cNvPr>
          <p:cNvPicPr>
            <a:picLocks noChangeAspect="1"/>
          </p:cNvPicPr>
          <p:nvPr/>
        </p:nvPicPr>
        <p:blipFill>
          <a:blip r:embed="rId2"/>
          <a:stretch>
            <a:fillRect/>
          </a:stretch>
        </p:blipFill>
        <p:spPr>
          <a:xfrm>
            <a:off x="338618" y="0"/>
            <a:ext cx="11514764" cy="6858000"/>
          </a:xfrm>
          <a:prstGeom prst="rect">
            <a:avLst/>
          </a:prstGeom>
        </p:spPr>
      </p:pic>
    </p:spTree>
    <p:extLst>
      <p:ext uri="{BB962C8B-B14F-4D97-AF65-F5344CB8AC3E}">
        <p14:creationId xmlns:p14="http://schemas.microsoft.com/office/powerpoint/2010/main" val="2891504094"/>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未XC标题-16">
            <a:extLst>
              <a:ext uri="{FF2B5EF4-FFF2-40B4-BE49-F238E27FC236}">
                <a16:creationId xmlns:a16="http://schemas.microsoft.com/office/drawing/2014/main" id="{7984C98D-9C8D-493C-9032-A6D3B3AE1AC7}"/>
              </a:ext>
            </a:extLst>
          </p:cNvPr>
          <p:cNvPicPr>
            <a:picLocks noChangeAspect="1"/>
          </p:cNvPicPr>
          <p:nvPr/>
        </p:nvPicPr>
        <p:blipFill>
          <a:blip r:embed="rId3"/>
          <a:stretch>
            <a:fillRect/>
          </a:stretch>
        </p:blipFill>
        <p:spPr>
          <a:xfrm rot="16200000">
            <a:off x="4760806" y="-2994872"/>
            <a:ext cx="3971925" cy="12873142"/>
          </a:xfrm>
          <a:prstGeom prst="rect">
            <a:avLst/>
          </a:prstGeom>
        </p:spPr>
      </p:pic>
      <p:pic>
        <p:nvPicPr>
          <p:cNvPr id="13" name="图片 12" descr="未XC标题-14">
            <a:extLst>
              <a:ext uri="{FF2B5EF4-FFF2-40B4-BE49-F238E27FC236}">
                <a16:creationId xmlns:a16="http://schemas.microsoft.com/office/drawing/2014/main" id="{B8D27A96-CE36-496C-B3EA-18C0C029EA3E}"/>
              </a:ext>
            </a:extLst>
          </p:cNvPr>
          <p:cNvPicPr>
            <a:picLocks noChangeAspect="1"/>
          </p:cNvPicPr>
          <p:nvPr/>
        </p:nvPicPr>
        <p:blipFill>
          <a:blip r:embed="rId4"/>
          <a:stretch>
            <a:fillRect/>
          </a:stretch>
        </p:blipFill>
        <p:spPr>
          <a:xfrm rot="16200000">
            <a:off x="4432512" y="-2994871"/>
            <a:ext cx="4008120" cy="12873142"/>
          </a:xfrm>
          <a:prstGeom prst="rect">
            <a:avLst/>
          </a:prstGeom>
          <a:solidFill>
            <a:srgbClr val="0B5F84"/>
          </a:solidFill>
        </p:spPr>
      </p:pic>
      <p:pic>
        <p:nvPicPr>
          <p:cNvPr id="14" name="图片 13" descr="未XC标题-15">
            <a:extLst>
              <a:ext uri="{FF2B5EF4-FFF2-40B4-BE49-F238E27FC236}">
                <a16:creationId xmlns:a16="http://schemas.microsoft.com/office/drawing/2014/main" id="{7A3AA770-E7CC-4469-8A32-851DDAB466E7}"/>
              </a:ext>
            </a:extLst>
          </p:cNvPr>
          <p:cNvPicPr>
            <a:picLocks noChangeAspect="1"/>
          </p:cNvPicPr>
          <p:nvPr/>
        </p:nvPicPr>
        <p:blipFill>
          <a:blip r:embed="rId5"/>
          <a:stretch>
            <a:fillRect/>
          </a:stretch>
        </p:blipFill>
        <p:spPr>
          <a:xfrm rot="16200000">
            <a:off x="4593802" y="-2994871"/>
            <a:ext cx="3996690" cy="12873142"/>
          </a:xfrm>
          <a:prstGeom prst="rect">
            <a:avLst/>
          </a:prstGeom>
          <a:solidFill>
            <a:srgbClr val="0F7EB3"/>
          </a:solidFill>
        </p:spPr>
      </p:pic>
      <p:grpSp>
        <p:nvGrpSpPr>
          <p:cNvPr id="77" name="组合 76"/>
          <p:cNvGrpSpPr/>
          <p:nvPr/>
        </p:nvGrpSpPr>
        <p:grpSpPr>
          <a:xfrm>
            <a:off x="2487080" y="2286952"/>
            <a:ext cx="2284095" cy="2284095"/>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chemeClr val="accent2"/>
                  </a:solidFill>
                  <a:latin typeface="+mn-ea"/>
                  <a:cs typeface="+mn-ea"/>
                  <a:sym typeface="+mn-lt"/>
                </a:endParaRPr>
              </a:p>
            </p:txBody>
          </p:sp>
        </p:grpSp>
        <p:sp>
          <p:nvSpPr>
            <p:cNvPr id="79" name="TextBox 78"/>
            <p:cNvSpPr txBox="1"/>
            <p:nvPr/>
          </p:nvSpPr>
          <p:spPr>
            <a:xfrm>
              <a:off x="3542275" y="709541"/>
              <a:ext cx="586298" cy="419224"/>
            </a:xfrm>
            <a:prstGeom prst="rect">
              <a:avLst/>
            </a:prstGeom>
            <a:noFill/>
          </p:spPr>
          <p:txBody>
            <a:bodyPr wrap="square" lIns="0" tIns="0" rIns="0" bIns="0" rtlCol="0">
              <a:spAutoFit/>
            </a:bodyPr>
            <a:lstStyle/>
            <a:p>
              <a:pPr algn="ctr"/>
              <a:r>
                <a:rPr lang="en-US" altLang="zh-CN" sz="7200" b="1" dirty="0">
                  <a:solidFill>
                    <a:srgbClr val="0F7EB3"/>
                  </a:solidFill>
                  <a:latin typeface="+mn-ea"/>
                  <a:cs typeface="+mn-ea"/>
                  <a:sym typeface="+mn-lt"/>
                </a:rPr>
                <a:t>03</a:t>
              </a:r>
            </a:p>
          </p:txBody>
        </p:sp>
      </p:grpSp>
      <p:sp>
        <p:nvSpPr>
          <p:cNvPr id="75" name="TextBox 74"/>
          <p:cNvSpPr txBox="1"/>
          <p:nvPr/>
        </p:nvSpPr>
        <p:spPr>
          <a:xfrm>
            <a:off x="4925796" y="2632184"/>
            <a:ext cx="7124148" cy="1593630"/>
          </a:xfrm>
          <a:prstGeom prst="rect">
            <a:avLst/>
          </a:prstGeom>
          <a:noFill/>
        </p:spPr>
        <p:txBody>
          <a:bodyPr wrap="square" lIns="115177" tIns="57589" rIns="115177" bIns="57589" rtlCol="0">
            <a:spAutoFit/>
          </a:bodyPr>
          <a:lstStyle/>
          <a:p>
            <a:r>
              <a:rPr lang="zh-CN" altLang="en-US" sz="4800" b="1" dirty="0">
                <a:solidFill>
                  <a:schemeClr val="bg1"/>
                </a:solidFill>
                <a:latin typeface="+mn-ea"/>
                <a:cs typeface="+mn-ea"/>
                <a:sym typeface="+mn-lt"/>
              </a:rPr>
              <a:t>实验内容</a:t>
            </a:r>
            <a:r>
              <a:rPr lang="en-US" altLang="zh-CN" sz="4800" b="1" dirty="0">
                <a:solidFill>
                  <a:schemeClr val="bg1"/>
                </a:solidFill>
                <a:latin typeface="+mn-ea"/>
                <a:cs typeface="+mn-ea"/>
                <a:sym typeface="+mn-lt"/>
              </a:rPr>
              <a:t>——</a:t>
            </a:r>
            <a:r>
              <a:rPr lang="zh-CN" altLang="en-US" sz="4800" b="1" dirty="0">
                <a:solidFill>
                  <a:schemeClr val="bg1"/>
                </a:solidFill>
                <a:latin typeface="+mn-ea"/>
                <a:cs typeface="+mn-ea"/>
                <a:sym typeface="+mn-lt"/>
              </a:rPr>
              <a:t>停车场管理</a:t>
            </a:r>
            <a:r>
              <a:rPr lang="en-US" altLang="zh-CN" sz="4800" b="1" dirty="0">
                <a:solidFill>
                  <a:schemeClr val="bg1"/>
                </a:solidFill>
                <a:latin typeface="+mn-ea"/>
                <a:cs typeface="+mn-ea"/>
                <a:sym typeface="+mn-lt"/>
              </a:rPr>
              <a:t>&amp;</a:t>
            </a:r>
            <a:r>
              <a:rPr lang="zh-CN" altLang="en-US" sz="4800" b="1" dirty="0">
                <a:solidFill>
                  <a:schemeClr val="bg1"/>
                </a:solidFill>
                <a:latin typeface="+mn-ea"/>
                <a:cs typeface="+mn-ea"/>
                <a:sym typeface="+mn-lt"/>
              </a:rPr>
              <a:t>推小车卡牌游戏</a:t>
            </a:r>
            <a:endParaRPr lang="zh-CN" altLang="en-US" sz="2800" dirty="0">
              <a:solidFill>
                <a:schemeClr val="bg1"/>
              </a:solidFill>
              <a:latin typeface="+mn-ea"/>
              <a:cs typeface="+mn-ea"/>
              <a:sym typeface="+mn-lt"/>
            </a:endParaRPr>
          </a:p>
        </p:txBody>
      </p:sp>
    </p:spTree>
    <p:extLst>
      <p:ext uri="{BB962C8B-B14F-4D97-AF65-F5344CB8AC3E}">
        <p14:creationId xmlns:p14="http://schemas.microsoft.com/office/powerpoint/2010/main" val="3601147480"/>
      </p:ext>
    </p:extLst>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53" presetClass="entr" presetSubtype="16"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100" fill="hold"/>
                                        <p:tgtEl>
                                          <p:spTgt spid="77"/>
                                        </p:tgtEl>
                                        <p:attrNameLst>
                                          <p:attrName>ppt_w</p:attrName>
                                        </p:attrNameLst>
                                      </p:cBhvr>
                                      <p:tavLst>
                                        <p:tav tm="0">
                                          <p:val>
                                            <p:fltVal val="0"/>
                                          </p:val>
                                        </p:tav>
                                        <p:tav tm="100000">
                                          <p:val>
                                            <p:strVal val="#ppt_w"/>
                                          </p:val>
                                        </p:tav>
                                      </p:tavLst>
                                    </p:anim>
                                    <p:anim calcmode="lin" valueType="num">
                                      <p:cBhvr>
                                        <p:cTn id="26" dur="100" fill="hold"/>
                                        <p:tgtEl>
                                          <p:spTgt spid="77"/>
                                        </p:tgtEl>
                                        <p:attrNameLst>
                                          <p:attrName>ppt_h</p:attrName>
                                        </p:attrNameLst>
                                      </p:cBhvr>
                                      <p:tavLst>
                                        <p:tav tm="0">
                                          <p:val>
                                            <p:fltVal val="0"/>
                                          </p:val>
                                        </p:tav>
                                        <p:tav tm="100000">
                                          <p:val>
                                            <p:strVal val="#ppt_h"/>
                                          </p:val>
                                        </p:tav>
                                      </p:tavLst>
                                    </p:anim>
                                    <p:animEffect transition="in" filter="fade">
                                      <p:cBhvr>
                                        <p:cTn id="27" dur="100"/>
                                        <p:tgtEl>
                                          <p:spTgt spid="77"/>
                                        </p:tgtEl>
                                      </p:cBhvr>
                                    </p:animEffect>
                                  </p:childTnLst>
                                </p:cTn>
                              </p:par>
                              <p:par>
                                <p:cTn id="28" presetID="6" presetClass="emph" presetSubtype="0" fill="hold" nodeType="withEffect">
                                  <p:stCondLst>
                                    <p:cond delay="100"/>
                                  </p:stCondLst>
                                  <p:childTnLst>
                                    <p:animScale>
                                      <p:cBhvr>
                                        <p:cTn id="29" dur="100" fill="hold"/>
                                        <p:tgtEl>
                                          <p:spTgt spid="77"/>
                                        </p:tgtEl>
                                      </p:cBhvr>
                                      <p:by x="110000" y="110000"/>
                                    </p:animScale>
                                  </p:childTnLst>
                                </p:cTn>
                              </p:par>
                              <p:par>
                                <p:cTn id="30" presetID="6" presetClass="emph" presetSubtype="0" fill="hold" nodeType="withEffect">
                                  <p:stCondLst>
                                    <p:cond delay="200"/>
                                  </p:stCondLst>
                                  <p:childTnLst>
                                    <p:animScale>
                                      <p:cBhvr>
                                        <p:cTn id="31" dur="200" fill="hold"/>
                                        <p:tgtEl>
                                          <p:spTgt spid="77"/>
                                        </p:tgtEl>
                                      </p:cBhvr>
                                      <p:by x="90000" y="90000"/>
                                    </p:animScale>
                                  </p:childTnLst>
                                </p:cTn>
                              </p:par>
                              <p:par>
                                <p:cTn id="32" presetID="6" presetClass="emph" presetSubtype="0" fill="hold" nodeType="withEffect">
                                  <p:stCondLst>
                                    <p:cond delay="400"/>
                                  </p:stCondLst>
                                  <p:childTnLst>
                                    <p:animScale>
                                      <p:cBhvr>
                                        <p:cTn id="33" dur="100" fill="hold"/>
                                        <p:tgtEl>
                                          <p:spTgt spid="77"/>
                                        </p:tgtEl>
                                      </p:cBhvr>
                                      <p:by x="105000" y="105000"/>
                                    </p:animScale>
                                  </p:childTnLst>
                                </p:cTn>
                              </p:par>
                              <p:par>
                                <p:cTn id="34" presetID="6" presetClass="emph" presetSubtype="0" fill="hold" nodeType="withEffect">
                                  <p:stCondLst>
                                    <p:cond delay="500"/>
                                  </p:stCondLst>
                                  <p:childTnLst>
                                    <p:animScale>
                                      <p:cBhvr>
                                        <p:cTn id="35" dur="200" fill="hold"/>
                                        <p:tgtEl>
                                          <p:spTgt spid="77"/>
                                        </p:tgtEl>
                                      </p:cBhvr>
                                      <p:by x="95000" y="95000"/>
                                    </p:animScale>
                                  </p:childTnLst>
                                </p:cTn>
                              </p:par>
                            </p:childTnLst>
                          </p:cTn>
                        </p:par>
                        <p:par>
                          <p:cTn id="36" fill="hold">
                            <p:stCondLst>
                              <p:cond delay="3700"/>
                            </p:stCondLst>
                            <p:childTnLst>
                              <p:par>
                                <p:cTn id="37" presetID="22" presetClass="entr" presetSubtype="8" fill="hold" grpId="0" nodeType="after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AE342-4D46-1F0C-FDC9-01E9B2E4326E}"/>
              </a:ext>
            </a:extLst>
          </p:cNvPr>
          <p:cNvSpPr>
            <a:spLocks noGrp="1"/>
          </p:cNvSpPr>
          <p:nvPr>
            <p:ph type="title"/>
          </p:nvPr>
        </p:nvSpPr>
        <p:spPr/>
        <p:txBody>
          <a:bodyPr/>
          <a:lstStyle/>
          <a:p>
            <a:r>
              <a:rPr lang="zh-CN" altLang="en-US" dirty="0"/>
              <a:t>停车场管理问题</a:t>
            </a:r>
          </a:p>
        </p:txBody>
      </p:sp>
      <p:sp>
        <p:nvSpPr>
          <p:cNvPr id="3" name="内容占位符 2">
            <a:extLst>
              <a:ext uri="{FF2B5EF4-FFF2-40B4-BE49-F238E27FC236}">
                <a16:creationId xmlns:a16="http://schemas.microsoft.com/office/drawing/2014/main" id="{479858D5-5CED-C16E-9A6C-329D690AF57E}"/>
              </a:ext>
            </a:extLst>
          </p:cNvPr>
          <p:cNvSpPr>
            <a:spLocks noGrp="1"/>
          </p:cNvSpPr>
          <p:nvPr>
            <p:ph idx="1"/>
          </p:nvPr>
        </p:nvSpPr>
        <p:spPr>
          <a:xfrm>
            <a:off x="838200" y="1428750"/>
            <a:ext cx="10515600" cy="5367337"/>
          </a:xfrm>
        </p:spPr>
        <p:txBody>
          <a:bodyPr>
            <a:normAutofit/>
          </a:bodyPr>
          <a:lstStyle/>
          <a:p>
            <a:r>
              <a:rPr lang="zh-CN" altLang="en-US" dirty="0"/>
              <a:t>设停车场是一个可以停放</a:t>
            </a:r>
            <a:r>
              <a:rPr lang="en-US" altLang="zh-CN" dirty="0"/>
              <a:t>N</a:t>
            </a:r>
            <a:r>
              <a:rPr lang="zh-CN" altLang="en-US" dirty="0"/>
              <a:t>辆汽车的南北方向的狭长通道，且只有一个大门可供汽车进出</a:t>
            </a:r>
            <a:endParaRPr lang="en-US" altLang="zh-CN" dirty="0"/>
          </a:p>
          <a:p>
            <a:r>
              <a:rPr lang="zh-CN" altLang="en-US" dirty="0"/>
              <a:t>汽车在停车场内按车辆到达时间的先后顺序，依次由南向北排列</a:t>
            </a:r>
          </a:p>
          <a:p>
            <a:r>
              <a:rPr lang="zh-CN" altLang="en-US" dirty="0"/>
              <a:t>若车场内已停满</a:t>
            </a:r>
            <a:r>
              <a:rPr lang="en-US" altLang="zh-CN" dirty="0"/>
              <a:t>N</a:t>
            </a:r>
            <a:r>
              <a:rPr lang="zh-CN" altLang="en-US" dirty="0"/>
              <a:t>辆车，那么后来的车只能在门外的便道上等候</a:t>
            </a:r>
            <a:endParaRPr lang="en-US" altLang="zh-CN" dirty="0"/>
          </a:p>
          <a:p>
            <a:r>
              <a:rPr lang="zh-CN" altLang="en-US" dirty="0"/>
              <a:t>一旦有车开走，则排在便道上的第一辆车即可开入。当停车场内某辆车要离开时，在它之后进入的车辆必须先退出车场为它让路，待该辆车开出大门外，其它车辆再按原次序进入车场</a:t>
            </a:r>
            <a:endParaRPr lang="en-US" altLang="zh-CN" dirty="0"/>
          </a:p>
          <a:p>
            <a:r>
              <a:rPr lang="zh-CN" altLang="en-US" dirty="0"/>
              <a:t>每辆停放在车场的车在它离开停车场时必须按它停留的时间长短交纳费用</a:t>
            </a:r>
          </a:p>
          <a:p>
            <a:r>
              <a:rPr lang="zh-CN" altLang="en-US" dirty="0"/>
              <a:t>项目要求：试为停车场编制按上述要求进行管理的模拟程序。要求程序输出每辆车到达后的停车位置（停车场或便道上），以及某辆车离开停车场时应缴纳的费用和它在停车场内停留的时间</a:t>
            </a:r>
          </a:p>
        </p:txBody>
      </p:sp>
    </p:spTree>
    <p:extLst>
      <p:ext uri="{BB962C8B-B14F-4D97-AF65-F5344CB8AC3E}">
        <p14:creationId xmlns:p14="http://schemas.microsoft.com/office/powerpoint/2010/main" val="2689650344"/>
      </p:ext>
    </p:extLst>
  </p:cSld>
  <p:clrMapOvr>
    <a:masterClrMapping/>
  </p:clrMapOvr>
  <mc:AlternateContent xmlns:mc="http://schemas.openxmlformats.org/markup-compatibility/2006" xmlns:p14="http://schemas.microsoft.com/office/powerpoint/2010/main">
    <mc:Choice Requires="p14">
      <p:transition advTm="0">
        <p:random/>
      </p:transition>
    </mc:Choice>
    <mc:Fallback xmlns="">
      <p:transition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上半年工作总结"/>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1931</TotalTime>
  <Words>1447</Words>
  <Application>Microsoft Office PowerPoint</Application>
  <PresentationFormat>宽屏</PresentationFormat>
  <Paragraphs>115</Paragraphs>
  <Slides>25</Slides>
  <Notes>9</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25</vt:i4>
      </vt:variant>
    </vt:vector>
  </HeadingPairs>
  <TitlesOfParts>
    <vt:vector size="31" baseType="lpstr">
      <vt:lpstr>Helvetica Neue</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停车场管理问题</vt:lpstr>
      <vt:lpstr>项目模拟——车辆进入</vt:lpstr>
      <vt:lpstr>项目模拟——车辆离开</vt:lpstr>
      <vt:lpstr>功能分析</vt:lpstr>
      <vt:lpstr>数据结构抽象——现实世界到计算机表示的映射</vt:lpstr>
      <vt:lpstr>数据结构抽象——现实世界到计算机表示的映射</vt:lpstr>
      <vt:lpstr>详细设计——车辆进入</vt:lpstr>
      <vt:lpstr>详细设计——车辆离开</vt:lpstr>
      <vt:lpstr>PowerPoint 演示文稿</vt:lpstr>
      <vt:lpstr>推小车卡牌游戏</vt:lpstr>
      <vt:lpstr>PowerPoint 演示文稿</vt:lpstr>
      <vt:lpstr>实验报告要求</vt:lpstr>
      <vt:lpstr>PowerPoint 演示文稿</vt:lpstr>
      <vt:lpstr>小结</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上半年工作总结</dc:title>
  <dc:creator>admin</dc:creator>
  <cp:lastModifiedBy>li guilin</cp:lastModifiedBy>
  <cp:revision>31</cp:revision>
  <dcterms:created xsi:type="dcterms:W3CDTF">2017-04-24T11:46:00Z</dcterms:created>
  <dcterms:modified xsi:type="dcterms:W3CDTF">2022-07-08T01:51:02Z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